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987" r:id="rId6"/>
  </p:sldMasterIdLst>
  <p:notesMasterIdLst>
    <p:notesMasterId r:id="rId36"/>
  </p:notesMasterIdLst>
  <p:handoutMasterIdLst>
    <p:handoutMasterId r:id="rId37"/>
  </p:handoutMasterIdLst>
  <p:sldIdLst>
    <p:sldId id="431" r:id="rId7"/>
    <p:sldId id="356" r:id="rId8"/>
    <p:sldId id="367" r:id="rId9"/>
    <p:sldId id="402" r:id="rId10"/>
    <p:sldId id="370" r:id="rId11"/>
    <p:sldId id="401" r:id="rId12"/>
    <p:sldId id="418" r:id="rId13"/>
    <p:sldId id="419" r:id="rId14"/>
    <p:sldId id="420" r:id="rId15"/>
    <p:sldId id="421" r:id="rId16"/>
    <p:sldId id="423" r:id="rId17"/>
    <p:sldId id="425" r:id="rId18"/>
    <p:sldId id="424" r:id="rId19"/>
    <p:sldId id="422" r:id="rId20"/>
    <p:sldId id="426" r:id="rId21"/>
    <p:sldId id="400" r:id="rId22"/>
    <p:sldId id="432" r:id="rId23"/>
    <p:sldId id="427" r:id="rId24"/>
    <p:sldId id="442" r:id="rId25"/>
    <p:sldId id="435" r:id="rId26"/>
    <p:sldId id="436" r:id="rId27"/>
    <p:sldId id="437" r:id="rId28"/>
    <p:sldId id="438" r:id="rId29"/>
    <p:sldId id="439" r:id="rId30"/>
    <p:sldId id="440" r:id="rId31"/>
    <p:sldId id="428" r:id="rId32"/>
    <p:sldId id="430" r:id="rId33"/>
    <p:sldId id="434" r:id="rId34"/>
    <p:sldId id="441" r:id="rId3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9AE"/>
    <a:srgbClr val="73899D"/>
    <a:srgbClr val="007BA3"/>
    <a:srgbClr val="D7899D"/>
    <a:srgbClr val="85A8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6" autoAdjust="0"/>
    <p:restoredTop sz="83312" autoAdjust="0"/>
  </p:normalViewPr>
  <p:slideViewPr>
    <p:cSldViewPr showGuides="1">
      <p:cViewPr>
        <p:scale>
          <a:sx n="75" d="100"/>
          <a:sy n="75" d="100"/>
        </p:scale>
        <p:origin x="-366" y="-1266"/>
      </p:cViewPr>
      <p:guideLst>
        <p:guide orient="horz" pos="1071"/>
        <p:guide orient="horz" pos="3294"/>
        <p:guide orient="horz" pos="2500"/>
        <p:guide pos="2880"/>
        <p:guide pos="158"/>
        <p:guide pos="5602"/>
        <p:guide pos="4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nhd-sp.tjenester.u.dep.no/arbeidsomrader/forenkling/forenklingsmal/forenklingsprosjekt_2012/Delte%20dokumenter/Eirik%20-%20N&#230;ringslivets%20ressursbruk%20knyttet%20til%20administrative%20aktiviteter%20-%2020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://nhd-sp.tjenester.u.dep.no/arbeidsomrader/forenkling/forenklingsmal/forenklingsprosjekt_2012/Delte%20dokumenter/Eirik%20-%20N&#230;ringslivets%20ressursbruk%20knyttet%20til%20administrative%20aktiviteter%20-%2020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nfd-sp.tjenester.u.dep.no/arbeidsomrader/forenkling/forenklingsmal/forenkling2013-2015/Documents/Forenklingsregnestykke%202017%20-%20HJ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9769160056727198E-2"/>
          <c:y val="8.6678806771710068E-2"/>
          <c:w val="0.91948385765010165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Grafer!$B$2</c:f>
              <c:strCache>
                <c:ptCount val="1"/>
                <c:pt idx="0">
                  <c:v>Innberetning til myndighet</c:v>
                </c:pt>
              </c:strCache>
            </c:strRef>
          </c:tx>
          <c:cat>
            <c:strRef>
              <c:f>Grafer!$A$4:$A$17</c:f>
              <c:strCache>
                <c:ptCount val="14"/>
                <c:pt idx="0">
                  <c:v>FIN</c:v>
                </c:pt>
                <c:pt idx="1">
                  <c:v>HOD</c:v>
                </c:pt>
                <c:pt idx="2">
                  <c:v>AD</c:v>
                </c:pt>
                <c:pt idx="3">
                  <c:v>JD</c:v>
                </c:pt>
                <c:pt idx="4">
                  <c:v>OED</c:v>
                </c:pt>
                <c:pt idx="5">
                  <c:v>NHD</c:v>
                </c:pt>
                <c:pt idx="6">
                  <c:v>KRD</c:v>
                </c:pt>
                <c:pt idx="7">
                  <c:v>SD</c:v>
                </c:pt>
                <c:pt idx="8">
                  <c:v>LMD</c:v>
                </c:pt>
                <c:pt idx="9">
                  <c:v>FKD</c:v>
                </c:pt>
                <c:pt idx="10">
                  <c:v>BLD</c:v>
                </c:pt>
                <c:pt idx="11">
                  <c:v>FAD</c:v>
                </c:pt>
                <c:pt idx="12">
                  <c:v>MD</c:v>
                </c:pt>
                <c:pt idx="13">
                  <c:v>KUD</c:v>
                </c:pt>
              </c:strCache>
            </c:strRef>
          </c:cat>
          <c:val>
            <c:numRef>
              <c:f>Grafer!$B$4:$B$17</c:f>
              <c:numCache>
                <c:formatCode>_ * #,##0.00_ ;_ * \-#,##0.00_ ;_ * "-"??_ ;_ @_ </c:formatCode>
                <c:ptCount val="14"/>
                <c:pt idx="0">
                  <c:v>9.8256806530341247</c:v>
                </c:pt>
                <c:pt idx="1">
                  <c:v>0.70654635134333321</c:v>
                </c:pt>
                <c:pt idx="2">
                  <c:v>0.18588251344079995</c:v>
                </c:pt>
                <c:pt idx="3">
                  <c:v>0.14599832603144197</c:v>
                </c:pt>
                <c:pt idx="4">
                  <c:v>1.8646340540500002</c:v>
                </c:pt>
                <c:pt idx="5">
                  <c:v>0.90095666791999951</c:v>
                </c:pt>
                <c:pt idx="6">
                  <c:v>0.90612993063966663</c:v>
                </c:pt>
                <c:pt idx="7">
                  <c:v>0.30510683823167351</c:v>
                </c:pt>
                <c:pt idx="8">
                  <c:v>0.10896017879666672</c:v>
                </c:pt>
                <c:pt idx="9">
                  <c:v>0.16979862755333802</c:v>
                </c:pt>
                <c:pt idx="10">
                  <c:v>1.4597266666666667E-2</c:v>
                </c:pt>
                <c:pt idx="11">
                  <c:v>6.9609782845000134E-2</c:v>
                </c:pt>
                <c:pt idx="12">
                  <c:v>2.0698836549991152E-2</c:v>
                </c:pt>
                <c:pt idx="13">
                  <c:v>2.4929179617000002E-2</c:v>
                </c:pt>
              </c:numCache>
            </c:numRef>
          </c:val>
        </c:ser>
        <c:ser>
          <c:idx val="1"/>
          <c:order val="1"/>
          <c:tx>
            <c:strRef>
              <c:f>Grafer!$C$2</c:f>
              <c:strCache>
                <c:ptCount val="1"/>
                <c:pt idx="0">
                  <c:v>Opplysning til tredjepart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cat>
            <c:strRef>
              <c:f>Grafer!$A$4:$A$17</c:f>
              <c:strCache>
                <c:ptCount val="14"/>
                <c:pt idx="0">
                  <c:v>FIN</c:v>
                </c:pt>
                <c:pt idx="1">
                  <c:v>HOD</c:v>
                </c:pt>
                <c:pt idx="2">
                  <c:v>AD</c:v>
                </c:pt>
                <c:pt idx="3">
                  <c:v>JD</c:v>
                </c:pt>
                <c:pt idx="4">
                  <c:v>OED</c:v>
                </c:pt>
                <c:pt idx="5">
                  <c:v>NHD</c:v>
                </c:pt>
                <c:pt idx="6">
                  <c:v>KRD</c:v>
                </c:pt>
                <c:pt idx="7">
                  <c:v>SD</c:v>
                </c:pt>
                <c:pt idx="8">
                  <c:v>LMD</c:v>
                </c:pt>
                <c:pt idx="9">
                  <c:v>FKD</c:v>
                </c:pt>
                <c:pt idx="10">
                  <c:v>BLD</c:v>
                </c:pt>
                <c:pt idx="11">
                  <c:v>FAD</c:v>
                </c:pt>
                <c:pt idx="12">
                  <c:v>MD</c:v>
                </c:pt>
                <c:pt idx="13">
                  <c:v>KUD</c:v>
                </c:pt>
              </c:strCache>
            </c:strRef>
          </c:cat>
          <c:val>
            <c:numRef>
              <c:f>Grafer!$C$4:$C$17</c:f>
              <c:numCache>
                <c:formatCode>_ * #,##0.00_ ;_ * \-#,##0.00_ ;_ * "-"??_ ;_ @_ </c:formatCode>
                <c:ptCount val="14"/>
                <c:pt idx="0">
                  <c:v>0.85686891828466061</c:v>
                </c:pt>
                <c:pt idx="1">
                  <c:v>1.7713756666666893</c:v>
                </c:pt>
                <c:pt idx="2">
                  <c:v>0.92789017891666659</c:v>
                </c:pt>
                <c:pt idx="3">
                  <c:v>1.1397067682314534</c:v>
                </c:pt>
                <c:pt idx="4">
                  <c:v>0.12544745800000398</c:v>
                </c:pt>
                <c:pt idx="5">
                  <c:v>6.0155416666666734E-3</c:v>
                </c:pt>
                <c:pt idx="6">
                  <c:v>0.13233120000000001</c:v>
                </c:pt>
                <c:pt idx="7">
                  <c:v>6.0153110066666723E-2</c:v>
                </c:pt>
                <c:pt idx="8">
                  <c:v>2.8664152299999999E-2</c:v>
                </c:pt>
                <c:pt idx="9">
                  <c:v>6.0476729000001561E-2</c:v>
                </c:pt>
                <c:pt idx="10">
                  <c:v>0.35690777250000238</c:v>
                </c:pt>
                <c:pt idx="11">
                  <c:v>3.9030053688001019E-2</c:v>
                </c:pt>
                <c:pt idx="12">
                  <c:v>6.7535500000000534E-3</c:v>
                </c:pt>
                <c:pt idx="13">
                  <c:v>5.4203020500001326E-3</c:v>
                </c:pt>
              </c:numCache>
            </c:numRef>
          </c:val>
        </c:ser>
        <c:ser>
          <c:idx val="2"/>
          <c:order val="2"/>
          <c:tx>
            <c:strRef>
              <c:f>Grafer!$D$2</c:f>
              <c:strCache>
                <c:ptCount val="1"/>
                <c:pt idx="0">
                  <c:v>Dokumentasjon</c:v>
                </c:pt>
              </c:strCache>
            </c:strRef>
          </c:tx>
          <c:spPr>
            <a:solidFill>
              <a:srgbClr val="73899D"/>
            </a:solidFill>
          </c:spPr>
          <c:cat>
            <c:strRef>
              <c:f>Grafer!$A$4:$A$17</c:f>
              <c:strCache>
                <c:ptCount val="14"/>
                <c:pt idx="0">
                  <c:v>FIN</c:v>
                </c:pt>
                <c:pt idx="1">
                  <c:v>HOD</c:v>
                </c:pt>
                <c:pt idx="2">
                  <c:v>AD</c:v>
                </c:pt>
                <c:pt idx="3">
                  <c:v>JD</c:v>
                </c:pt>
                <c:pt idx="4">
                  <c:v>OED</c:v>
                </c:pt>
                <c:pt idx="5">
                  <c:v>NHD</c:v>
                </c:pt>
                <c:pt idx="6">
                  <c:v>KRD</c:v>
                </c:pt>
                <c:pt idx="7">
                  <c:v>SD</c:v>
                </c:pt>
                <c:pt idx="8">
                  <c:v>LMD</c:v>
                </c:pt>
                <c:pt idx="9">
                  <c:v>FKD</c:v>
                </c:pt>
                <c:pt idx="10">
                  <c:v>BLD</c:v>
                </c:pt>
                <c:pt idx="11">
                  <c:v>FAD</c:v>
                </c:pt>
                <c:pt idx="12">
                  <c:v>MD</c:v>
                </c:pt>
                <c:pt idx="13">
                  <c:v>KUD</c:v>
                </c:pt>
              </c:strCache>
            </c:strRef>
          </c:cat>
          <c:val>
            <c:numRef>
              <c:f>Grafer!$D$4:$D$17</c:f>
              <c:numCache>
                <c:formatCode>_ * #,##0.00_ ;_ * \-#,##0.00_ ;_ * "-"??_ ;_ @_ </c:formatCode>
                <c:ptCount val="14"/>
                <c:pt idx="0">
                  <c:v>28.602230341443516</c:v>
                </c:pt>
                <c:pt idx="1">
                  <c:v>0.40050122324999998</c:v>
                </c:pt>
                <c:pt idx="2">
                  <c:v>1.7345409838466983</c:v>
                </c:pt>
                <c:pt idx="3">
                  <c:v>0.93280815358334701</c:v>
                </c:pt>
                <c:pt idx="4">
                  <c:v>4.9164201833336148E-2</c:v>
                </c:pt>
                <c:pt idx="5">
                  <c:v>0.75289058033334577</c:v>
                </c:pt>
                <c:pt idx="6">
                  <c:v>3.8814599999999998E-2</c:v>
                </c:pt>
                <c:pt idx="7">
                  <c:v>0.36921141401666668</c:v>
                </c:pt>
                <c:pt idx="8">
                  <c:v>0.44303182283333176</c:v>
                </c:pt>
                <c:pt idx="9">
                  <c:v>0.29016341183333333</c:v>
                </c:pt>
                <c:pt idx="10">
                  <c:v>5.7222000000002557E-5</c:v>
                </c:pt>
                <c:pt idx="11">
                  <c:v>5.1736666666668302E-6</c:v>
                </c:pt>
                <c:pt idx="12">
                  <c:v>2.6825873973334278E-2</c:v>
                </c:pt>
                <c:pt idx="13">
                  <c:v>7.4109876500000934E-4</c:v>
                </c:pt>
              </c:numCache>
            </c:numRef>
          </c:val>
        </c:ser>
        <c:ser>
          <c:idx val="3"/>
          <c:order val="3"/>
          <c:tx>
            <c:strRef>
              <c:f>Grafer!$E$2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</c:spPr>
          <c:dLbls>
            <c:dLblPos val="inBase"/>
            <c:showVal val="1"/>
          </c:dLbls>
          <c:cat>
            <c:strRef>
              <c:f>Grafer!$A$4:$A$17</c:f>
              <c:strCache>
                <c:ptCount val="14"/>
                <c:pt idx="0">
                  <c:v>FIN</c:v>
                </c:pt>
                <c:pt idx="1">
                  <c:v>HOD</c:v>
                </c:pt>
                <c:pt idx="2">
                  <c:v>AD</c:v>
                </c:pt>
                <c:pt idx="3">
                  <c:v>JD</c:v>
                </c:pt>
                <c:pt idx="4">
                  <c:v>OED</c:v>
                </c:pt>
                <c:pt idx="5">
                  <c:v>NHD</c:v>
                </c:pt>
                <c:pt idx="6">
                  <c:v>KRD</c:v>
                </c:pt>
                <c:pt idx="7">
                  <c:v>SD</c:v>
                </c:pt>
                <c:pt idx="8">
                  <c:v>LMD</c:v>
                </c:pt>
                <c:pt idx="9">
                  <c:v>FKD</c:v>
                </c:pt>
                <c:pt idx="10">
                  <c:v>BLD</c:v>
                </c:pt>
                <c:pt idx="11">
                  <c:v>FAD</c:v>
                </c:pt>
                <c:pt idx="12">
                  <c:v>MD</c:v>
                </c:pt>
                <c:pt idx="13">
                  <c:v>KUD</c:v>
                </c:pt>
              </c:strCache>
            </c:strRef>
          </c:cat>
          <c:val>
            <c:numRef>
              <c:f>Grafer!$E$4:$E$17</c:f>
              <c:numCache>
                <c:formatCode>_ * #,##0.00_ ;_ * \-#,##0.00_ ;_ * "-"??_ ;_ @_ </c:formatCode>
                <c:ptCount val="14"/>
                <c:pt idx="0">
                  <c:v>39.284779912762154</c:v>
                </c:pt>
                <c:pt idx="1">
                  <c:v>2.8784232412600002</c:v>
                </c:pt>
                <c:pt idx="2">
                  <c:v>2.8483136762041332</c:v>
                </c:pt>
                <c:pt idx="3">
                  <c:v>2.2185132478462926</c:v>
                </c:pt>
                <c:pt idx="4">
                  <c:v>2.0392457138833167</c:v>
                </c:pt>
                <c:pt idx="5">
                  <c:v>1.6598627899200005</c:v>
                </c:pt>
                <c:pt idx="6">
                  <c:v>1.0772757306396668</c:v>
                </c:pt>
                <c:pt idx="7">
                  <c:v>0.73447136231500065</c:v>
                </c:pt>
                <c:pt idx="8">
                  <c:v>0.5806561539299997</c:v>
                </c:pt>
                <c:pt idx="9">
                  <c:v>0.52043876838664871</c:v>
                </c:pt>
                <c:pt idx="10">
                  <c:v>0.37156226116668017</c:v>
                </c:pt>
                <c:pt idx="11">
                  <c:v>0.10864501019966658</c:v>
                </c:pt>
                <c:pt idx="12">
                  <c:v>5.4278260523324483E-2</c:v>
                </c:pt>
                <c:pt idx="13">
                  <c:v>3.1090580432000012E-2</c:v>
                </c:pt>
              </c:numCache>
            </c:numRef>
          </c:val>
        </c:ser>
        <c:overlap val="100"/>
        <c:axId val="147618432"/>
        <c:axId val="147636608"/>
      </c:barChart>
      <c:catAx>
        <c:axId val="147618432"/>
        <c:scaling>
          <c:orientation val="minMax"/>
        </c:scaling>
        <c:axPos val="b"/>
        <c:tickLblPos val="nextTo"/>
        <c:spPr>
          <a:ln>
            <a:solidFill>
              <a:sysClr val="windowText" lastClr="000000"/>
            </a:solidFill>
          </a:ln>
        </c:spPr>
        <c:crossAx val="147636608"/>
        <c:crosses val="autoZero"/>
        <c:auto val="1"/>
        <c:lblAlgn val="ctr"/>
        <c:lblOffset val="100"/>
      </c:catAx>
      <c:valAx>
        <c:axId val="147636608"/>
        <c:scaling>
          <c:orientation val="minMax"/>
          <c:max val="4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dirty="0" smtClean="0"/>
                  <a:t>Mrd.</a:t>
                </a:r>
                <a:r>
                  <a:rPr lang="nb-NO" baseline="0" dirty="0" smtClean="0"/>
                  <a:t> kroner</a:t>
                </a:r>
                <a:endParaRPr lang="nb-NO" dirty="0"/>
              </a:p>
            </c:rich>
          </c:tx>
          <c:layout>
            <c:manualLayout>
              <c:xMode val="edge"/>
              <c:yMode val="edge"/>
              <c:x val="4.8771479976261424E-3"/>
              <c:y val="0.36438522006078355"/>
            </c:manualLayout>
          </c:layout>
        </c:title>
        <c:numFmt formatCode="_ * #,##0_ ;_ * \-#,##0_ ;_ * &quot;-&quot;_ ;_ @_ " sourceLinked="0"/>
        <c:tickLblPos val="nextTo"/>
        <c:spPr>
          <a:ln>
            <a:solidFill>
              <a:sysClr val="windowText" lastClr="000000"/>
            </a:solidFill>
          </a:ln>
        </c:spPr>
        <c:crossAx val="14761843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899301782670896"/>
          <c:y val="0.11242712877018449"/>
          <c:w val="0.20969403699100403"/>
          <c:h val="0.47053398848531203"/>
        </c:manualLayout>
      </c:layout>
      <c:spPr>
        <a:solidFill>
          <a:schemeClr val="bg1"/>
        </a:solidFill>
        <a:ln>
          <a:noFill/>
        </a:ln>
      </c:spPr>
    </c:legend>
    <c:plotVisOnly val="1"/>
  </c:chart>
  <c:txPr>
    <a:bodyPr/>
    <a:lstStyle/>
    <a:p>
      <a:pPr>
        <a:defRPr sz="1200"/>
      </a:pPr>
      <a:endParaRPr lang="nb-NO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"/>
          <c:y val="0"/>
          <c:w val="1"/>
          <c:h val="0.999888901233196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2B6C7"/>
              </a:solidFill>
            </c:spPr>
          </c:dPt>
          <c:dPt>
            <c:idx val="2"/>
            <c:spPr>
              <a:solidFill>
                <a:srgbClr val="73899D"/>
              </a:solidFill>
            </c:spPr>
          </c:dPt>
          <c:dLbls>
            <c:numFmt formatCode="0\ %" sourceLinked="0"/>
            <c:dLblPos val="ctr"/>
            <c:showVal val="1"/>
            <c:showLeaderLines val="1"/>
          </c:dLbls>
          <c:cat>
            <c:strRef>
              <c:f>Grafer!$H$10:$J$10</c:f>
              <c:strCache>
                <c:ptCount val="3"/>
                <c:pt idx="0">
                  <c:v>Innberetning til myndighet</c:v>
                </c:pt>
                <c:pt idx="1">
                  <c:v>Opplysning til tredjepart</c:v>
                </c:pt>
                <c:pt idx="2">
                  <c:v>Dokumentasjon</c:v>
                </c:pt>
              </c:strCache>
            </c:strRef>
          </c:cat>
          <c:val>
            <c:numRef>
              <c:f>Grafer!$H$11:$J$11</c:f>
              <c:numCache>
                <c:formatCode>0\ %</c:formatCode>
                <c:ptCount val="3"/>
                <c:pt idx="0">
                  <c:v>0.28028329388417528</c:v>
                </c:pt>
                <c:pt idx="1">
                  <c:v>0.10140211645289006</c:v>
                </c:pt>
                <c:pt idx="2">
                  <c:v>0.61831458966292729</c:v>
                </c:pt>
              </c:numCache>
            </c:numRef>
          </c:val>
        </c:ser>
        <c:firstSliceAng val="0"/>
      </c:pieChart>
    </c:plotArea>
    <c:plotVisOnly val="1"/>
  </c:chart>
  <c:spPr>
    <a:solidFill>
      <a:sysClr val="window" lastClr="FFFFFF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4"/>
  <c:chart>
    <c:autoTitleDeleted val="1"/>
    <c:plotArea>
      <c:layout>
        <c:manualLayout>
          <c:layoutTarget val="inner"/>
          <c:xMode val="edge"/>
          <c:yMode val="edge"/>
          <c:x val="7.8341685231855373E-3"/>
          <c:y val="9.0234520787302926E-4"/>
          <c:w val="0.96683000376931771"/>
          <c:h val="0.91738652355863959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00000"/>
            </a:solidFill>
          </c:spPr>
          <c:dPt>
            <c:idx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dPt>
            <c:idx val="5"/>
            <c:spPr>
              <a:noFill/>
            </c:spPr>
          </c:dPt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'!$M$3:$S$3</c:f>
              <c:numCache>
                <c:formatCode>0</c:formatCode>
                <c:ptCount val="7"/>
                <c:pt idx="0">
                  <c:v>4500</c:v>
                </c:pt>
                <c:pt idx="1">
                  <c:v>4500</c:v>
                </c:pt>
                <c:pt idx="2">
                  <c:v>4500</c:v>
                </c:pt>
                <c:pt idx="3">
                  <c:v>4500</c:v>
                </c:pt>
                <c:pt idx="5">
                  <c:v>4500</c:v>
                </c:pt>
              </c:numCache>
            </c:numRef>
          </c:val>
        </c:ser>
        <c:ser>
          <c:idx val="1"/>
          <c:order val="1"/>
          <c:spPr>
            <a:solidFill>
              <a:srgbClr val="CC0000"/>
            </a:solidFill>
          </c:spPr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dPt>
            <c:idx val="5"/>
            <c:spPr>
              <a:noFill/>
            </c:spPr>
          </c:dPt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'!$M$4:$S$4</c:f>
              <c:numCache>
                <c:formatCode>0</c:formatCode>
                <c:ptCount val="7"/>
                <c:pt idx="1">
                  <c:v>1100</c:v>
                </c:pt>
                <c:pt idx="2">
                  <c:v>1100</c:v>
                </c:pt>
                <c:pt idx="3">
                  <c:v>1100</c:v>
                </c:pt>
                <c:pt idx="5">
                  <c:v>1100</c:v>
                </c:pt>
              </c:numCache>
            </c:numRef>
          </c:val>
        </c:ser>
        <c:ser>
          <c:idx val="2"/>
          <c:order val="2"/>
          <c:spPr>
            <a:solidFill>
              <a:srgbClr val="FF3300"/>
            </a:solidFill>
          </c:spPr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noFill/>
            </c:spPr>
          </c:dPt>
          <c:dPt>
            <c:idx val="5"/>
            <c:spPr>
              <a:noFill/>
            </c:spPr>
          </c:dPt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'!$M$5:$S$5</c:f>
              <c:numCache>
                <c:formatCode>General</c:formatCode>
                <c:ptCount val="7"/>
                <c:pt idx="2" formatCode="0">
                  <c:v>3400</c:v>
                </c:pt>
                <c:pt idx="3" formatCode="0">
                  <c:v>3400</c:v>
                </c:pt>
                <c:pt idx="5" formatCode="0">
                  <c:v>3400</c:v>
                </c:pt>
              </c:numCache>
            </c:numRef>
          </c:val>
        </c:ser>
        <c:ser>
          <c:idx val="3"/>
          <c:order val="3"/>
          <c:spPr>
            <a:solidFill>
              <a:srgbClr val="FF5050"/>
            </a:solidFill>
          </c:spPr>
          <c:dPt>
            <c:idx val="3"/>
            <c:spPr>
              <a:solidFill>
                <a:schemeClr val="bg2">
                  <a:lumMod val="90000"/>
                </a:schemeClr>
              </a:solidFill>
            </c:spPr>
          </c:dPt>
          <c:dPt>
            <c:idx val="5"/>
            <c:spPr>
              <a:noFill/>
            </c:spPr>
          </c:dPt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'!$M$6:$S$6</c:f>
              <c:numCache>
                <c:formatCode>General</c:formatCode>
                <c:ptCount val="7"/>
                <c:pt idx="3">
                  <c:v>6000</c:v>
                </c:pt>
                <c:pt idx="5" formatCode="0">
                  <c:v>6000</c:v>
                </c:pt>
              </c:numCache>
            </c:numRef>
          </c:val>
        </c:ser>
        <c:ser>
          <c:idx val="4"/>
          <c:order val="4"/>
          <c:spPr>
            <a:solidFill>
              <a:schemeClr val="bg1">
                <a:lumMod val="50000"/>
              </a:schemeClr>
            </a:solidFill>
          </c:spPr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'!$M$7:$S$7</c:f>
              <c:numCache>
                <c:formatCode>General</c:formatCode>
                <c:ptCount val="7"/>
                <c:pt idx="4">
                  <c:v>-2000</c:v>
                </c:pt>
                <c:pt idx="5" formatCode="0">
                  <c:v>0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65000"/>
              </a:schemeClr>
            </a:solidFill>
          </c:spPr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'!$M$8:$S$8</c:f>
              <c:numCache>
                <c:formatCode>General</c:formatCode>
                <c:ptCount val="7"/>
                <c:pt idx="5" formatCode="0">
                  <c:v>2000</c:v>
                </c:pt>
              </c:numCache>
            </c:numRef>
          </c:val>
        </c:ser>
        <c:ser>
          <c:idx val="6"/>
          <c:order val="6"/>
          <c:spPr>
            <a:solidFill>
              <a:srgbClr val="0070C0"/>
            </a:solidFill>
          </c:spPr>
          <c:cat>
            <c:strRef>
              <c:f>'Grafer '!$M$2:$S$2</c:f>
              <c:strCache>
                <c:ptCount val="7"/>
                <c:pt idx="0">
                  <c:v>Gjennomført</c:v>
                </c:pt>
                <c:pt idx="1">
                  <c:v>Under gjennomføring</c:v>
                </c:pt>
                <c:pt idx="2">
                  <c:v>Kommende tiltak</c:v>
                </c:pt>
                <c:pt idx="3">
                  <c:v>Nye tiltak</c:v>
                </c:pt>
                <c:pt idx="4">
                  <c:v>Nye pålegg</c:v>
                </c:pt>
                <c:pt idx="5">
                  <c:v>Gap</c:v>
                </c:pt>
                <c:pt idx="6">
                  <c:v>Mål</c:v>
                </c:pt>
              </c:strCache>
            </c:strRef>
          </c:cat>
          <c:val>
            <c:numRef>
              <c:f>'Grafer '!$M$9:$S$9</c:f>
              <c:numCache>
                <c:formatCode>General</c:formatCode>
                <c:ptCount val="7"/>
                <c:pt idx="6">
                  <c:v>15000</c:v>
                </c:pt>
              </c:numCache>
            </c:numRef>
          </c:val>
        </c:ser>
        <c:gapWidth val="120"/>
        <c:overlap val="100"/>
        <c:axId val="152858624"/>
        <c:axId val="152860160"/>
      </c:barChart>
      <c:catAx>
        <c:axId val="152858624"/>
        <c:scaling>
          <c:orientation val="minMax"/>
        </c:scaling>
        <c:axPos val="b"/>
        <c:tickLblPos val="nextTo"/>
        <c:crossAx val="152860160"/>
        <c:crosses val="autoZero"/>
        <c:lblAlgn val="ctr"/>
        <c:lblOffset val="100"/>
      </c:catAx>
      <c:valAx>
        <c:axId val="15286016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152858624"/>
        <c:crosses val="autoZero"/>
        <c:crossBetween val="between"/>
        <c:majorUnit val="2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F5656-FEAF-4065-9CC4-0D4CCC5DA7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85E0DB-C84D-4DF5-BDD5-B85E16EEC7AA}">
      <dgm:prSet phldrT="[Tekst]" custT="1"/>
      <dgm:spPr/>
      <dgm:t>
        <a:bodyPr/>
        <a:lstStyle/>
        <a:p>
          <a:r>
            <a:rPr lang="nb-NO" sz="2500" dirty="0" smtClean="0"/>
            <a:t>Næringsliv:</a:t>
          </a:r>
        </a:p>
        <a:p>
          <a:r>
            <a:rPr lang="nb-NO" sz="1400" dirty="0" err="1" smtClean="0"/>
            <a:t>-</a:t>
          </a:r>
          <a:r>
            <a:rPr lang="nb-NO" sz="1200" dirty="0" err="1" smtClean="0"/>
            <a:t>Reduserte</a:t>
          </a:r>
          <a:r>
            <a:rPr lang="nb-NO" sz="1200" dirty="0" smtClean="0"/>
            <a:t> kostnader</a:t>
          </a:r>
        </a:p>
        <a:p>
          <a:r>
            <a:rPr lang="nb-NO" sz="1200" dirty="0" err="1" smtClean="0"/>
            <a:t>-Effektivitet</a:t>
          </a:r>
          <a:endParaRPr lang="nb-NO" sz="1200" dirty="0" smtClean="0"/>
        </a:p>
        <a:p>
          <a:r>
            <a:rPr lang="nb-NO" sz="1200" dirty="0" err="1" smtClean="0"/>
            <a:t>-Tilfredshet</a:t>
          </a:r>
          <a:endParaRPr lang="nb-NO" sz="1200" dirty="0" smtClean="0"/>
        </a:p>
        <a:p>
          <a:r>
            <a:rPr lang="nb-NO" sz="1200" dirty="0" err="1" smtClean="0"/>
            <a:t>-Konkurransekraft</a:t>
          </a:r>
          <a:endParaRPr lang="nb-NO" sz="1200" dirty="0"/>
        </a:p>
      </dgm:t>
    </dgm:pt>
    <dgm:pt modelId="{FE2DCE46-37E2-4CF0-A172-B4DC36B487AC}" type="parTrans" cxnId="{14C7D5AB-A517-4479-8BCD-93C0D74BAD12}">
      <dgm:prSet/>
      <dgm:spPr/>
      <dgm:t>
        <a:bodyPr/>
        <a:lstStyle/>
        <a:p>
          <a:endParaRPr lang="nb-NO"/>
        </a:p>
      </dgm:t>
    </dgm:pt>
    <dgm:pt modelId="{AC9BA1C0-84BD-4919-A24A-7BB0A9B9B156}" type="sibTrans" cxnId="{14C7D5AB-A517-4479-8BCD-93C0D74BAD12}">
      <dgm:prSet/>
      <dgm:spPr/>
      <dgm:t>
        <a:bodyPr/>
        <a:lstStyle/>
        <a:p>
          <a:endParaRPr lang="nb-NO"/>
        </a:p>
      </dgm:t>
    </dgm:pt>
    <dgm:pt modelId="{CDC3A696-20DA-414F-91B5-2CFAC5F44A77}">
      <dgm:prSet phldrT="[Tekst]" custT="1"/>
      <dgm:spPr/>
      <dgm:t>
        <a:bodyPr/>
        <a:lstStyle/>
        <a:p>
          <a:r>
            <a:rPr lang="nb-NO" sz="2500" dirty="0" smtClean="0"/>
            <a:t>Forvaltning:</a:t>
          </a:r>
        </a:p>
        <a:p>
          <a:r>
            <a:rPr lang="nb-NO" sz="1200" dirty="0" smtClean="0"/>
            <a:t>- Kvalitet</a:t>
          </a:r>
        </a:p>
        <a:p>
          <a:r>
            <a:rPr lang="nb-NO" sz="1200" dirty="0" smtClean="0"/>
            <a:t>      </a:t>
          </a:r>
          <a:r>
            <a:rPr lang="nb-NO" sz="1200" dirty="0" err="1" smtClean="0"/>
            <a:t>-Effektivitet</a:t>
          </a:r>
          <a:endParaRPr lang="nb-NO" sz="1200" dirty="0" smtClean="0"/>
        </a:p>
        <a:p>
          <a:r>
            <a:rPr lang="nb-NO" sz="1200" dirty="0" err="1" smtClean="0"/>
            <a:t>-Kontroll</a:t>
          </a:r>
          <a:endParaRPr lang="nb-NO" sz="1200" dirty="0" smtClean="0"/>
        </a:p>
        <a:p>
          <a:r>
            <a:rPr lang="nb-NO" sz="1200" dirty="0" err="1" smtClean="0"/>
            <a:t>-Lavere</a:t>
          </a:r>
          <a:r>
            <a:rPr lang="nb-NO" sz="1200" dirty="0" smtClean="0"/>
            <a:t> ressursbruk</a:t>
          </a:r>
          <a:endParaRPr lang="nb-NO" sz="1200" dirty="0"/>
        </a:p>
      </dgm:t>
    </dgm:pt>
    <dgm:pt modelId="{21719A7F-A003-47B0-8DA0-4E289E113A8D}" type="parTrans" cxnId="{998D03AA-E4B9-47CB-B0FE-A4E73222A4A3}">
      <dgm:prSet/>
      <dgm:spPr/>
      <dgm:t>
        <a:bodyPr/>
        <a:lstStyle/>
        <a:p>
          <a:endParaRPr lang="nb-NO"/>
        </a:p>
      </dgm:t>
    </dgm:pt>
    <dgm:pt modelId="{6248D656-530E-4100-BF37-4C552A1163BC}" type="sibTrans" cxnId="{998D03AA-E4B9-47CB-B0FE-A4E73222A4A3}">
      <dgm:prSet/>
      <dgm:spPr/>
      <dgm:t>
        <a:bodyPr/>
        <a:lstStyle/>
        <a:p>
          <a:endParaRPr lang="nb-NO"/>
        </a:p>
      </dgm:t>
    </dgm:pt>
    <dgm:pt modelId="{9DBF1092-25A2-4B2F-B4D5-414AA185CEB4}">
      <dgm:prSet phldrT="[Tekst]" custT="1"/>
      <dgm:spPr/>
      <dgm:t>
        <a:bodyPr/>
        <a:lstStyle/>
        <a:p>
          <a:r>
            <a:rPr lang="nb-NO" sz="2400" dirty="0" smtClean="0"/>
            <a:t>Innbyggere:</a:t>
          </a:r>
        </a:p>
        <a:p>
          <a:r>
            <a:rPr lang="nb-NO" sz="1200" dirty="0" smtClean="0"/>
            <a:t>        </a:t>
          </a:r>
          <a:r>
            <a:rPr lang="nb-NO" sz="1200" dirty="0" err="1" smtClean="0"/>
            <a:t>-Tilgjengelighet</a:t>
          </a:r>
          <a:endParaRPr lang="nb-NO" sz="1200" dirty="0" smtClean="0"/>
        </a:p>
        <a:p>
          <a:r>
            <a:rPr lang="nb-NO" sz="1200" dirty="0" err="1" smtClean="0"/>
            <a:t>-Effektivitet</a:t>
          </a:r>
          <a:endParaRPr lang="nb-NO" sz="1200" dirty="0" smtClean="0"/>
        </a:p>
        <a:p>
          <a:r>
            <a:rPr lang="nb-NO" sz="1200" dirty="0" err="1" smtClean="0"/>
            <a:t>-Tilfredshet</a:t>
          </a:r>
          <a:endParaRPr lang="nb-NO" sz="1200" dirty="0" smtClean="0"/>
        </a:p>
        <a:p>
          <a:r>
            <a:rPr lang="nb-NO" sz="1200" dirty="0" err="1" smtClean="0"/>
            <a:t>-Lavere</a:t>
          </a:r>
          <a:r>
            <a:rPr lang="nb-NO" sz="1200" dirty="0" smtClean="0"/>
            <a:t> tidsbruk/kostnader</a:t>
          </a:r>
          <a:endParaRPr lang="nb-NO" sz="1200" dirty="0"/>
        </a:p>
      </dgm:t>
    </dgm:pt>
    <dgm:pt modelId="{74896226-4DE3-49E9-B6AF-60BCE7C04C98}" type="parTrans" cxnId="{D578D952-C6DD-463F-B5F5-B963ADE9A5C4}">
      <dgm:prSet/>
      <dgm:spPr/>
      <dgm:t>
        <a:bodyPr/>
        <a:lstStyle/>
        <a:p>
          <a:endParaRPr lang="nb-NO"/>
        </a:p>
      </dgm:t>
    </dgm:pt>
    <dgm:pt modelId="{5E6D1EC9-ADA8-4A6D-9438-3AC12C762FA6}" type="sibTrans" cxnId="{D578D952-C6DD-463F-B5F5-B963ADE9A5C4}">
      <dgm:prSet/>
      <dgm:spPr/>
      <dgm:t>
        <a:bodyPr/>
        <a:lstStyle/>
        <a:p>
          <a:endParaRPr lang="nb-NO"/>
        </a:p>
      </dgm:t>
    </dgm:pt>
    <dgm:pt modelId="{501777C9-BB50-461A-80F2-6878A5598A6C}" type="pres">
      <dgm:prSet presAssocID="{B72F5656-FEAF-4065-9CC4-0D4CCC5DA7A9}" presName="compositeShape" presStyleCnt="0">
        <dgm:presLayoutVars>
          <dgm:chMax val="7"/>
          <dgm:dir/>
          <dgm:resizeHandles val="exact"/>
        </dgm:presLayoutVars>
      </dgm:prSet>
      <dgm:spPr/>
    </dgm:pt>
    <dgm:pt modelId="{02D74DD8-136F-422D-B8F7-B36ACC9FCBA4}" type="pres">
      <dgm:prSet presAssocID="{7F85E0DB-C84D-4DF5-BDD5-B85E16EEC7AA}" presName="circ1" presStyleLbl="vennNode1" presStyleIdx="0" presStyleCnt="3" custLinFactNeighborX="684" custLinFactNeighborY="665"/>
      <dgm:spPr/>
      <dgm:t>
        <a:bodyPr/>
        <a:lstStyle/>
        <a:p>
          <a:endParaRPr lang="nb-NO"/>
        </a:p>
      </dgm:t>
    </dgm:pt>
    <dgm:pt modelId="{280AFF06-C419-4B37-9EE6-095B767F1AE6}" type="pres">
      <dgm:prSet presAssocID="{7F85E0DB-C84D-4DF5-BDD5-B85E16EEC7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0461E7-1D92-44C8-B65A-05999FA5E467}" type="pres">
      <dgm:prSet presAssocID="{CDC3A696-20DA-414F-91B5-2CFAC5F44A77}" presName="circ2" presStyleLbl="vennNode1" presStyleIdx="1" presStyleCnt="3" custLinFactNeighborX="210" custLinFactNeighborY="1166"/>
      <dgm:spPr/>
      <dgm:t>
        <a:bodyPr/>
        <a:lstStyle/>
        <a:p>
          <a:endParaRPr lang="nb-NO"/>
        </a:p>
      </dgm:t>
    </dgm:pt>
    <dgm:pt modelId="{46E4300C-4B62-4FE1-A260-C9A45080AAF7}" type="pres">
      <dgm:prSet presAssocID="{CDC3A696-20DA-414F-91B5-2CFAC5F44A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316CD9-BC55-4469-BE39-55B2ACC06679}" type="pres">
      <dgm:prSet presAssocID="{9DBF1092-25A2-4B2F-B4D5-414AA185CEB4}" presName="circ3" presStyleLbl="vennNode1" presStyleIdx="2" presStyleCnt="3" custLinFactNeighborX="-7059" custLinFactNeighborY="-203"/>
      <dgm:spPr/>
      <dgm:t>
        <a:bodyPr/>
        <a:lstStyle/>
        <a:p>
          <a:endParaRPr lang="nb-NO"/>
        </a:p>
      </dgm:t>
    </dgm:pt>
    <dgm:pt modelId="{38DA1AB2-55E0-4148-B66C-CAD1B9A17A88}" type="pres">
      <dgm:prSet presAssocID="{9DBF1092-25A2-4B2F-B4D5-414AA185CE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E4F17A7-D01E-442C-A47C-0D09EEAEFEDE}" type="presOf" srcId="{7F85E0DB-C84D-4DF5-BDD5-B85E16EEC7AA}" destId="{02D74DD8-136F-422D-B8F7-B36ACC9FCBA4}" srcOrd="0" destOrd="0" presId="urn:microsoft.com/office/officeart/2005/8/layout/venn1"/>
    <dgm:cxn modelId="{A2D8AF39-03D2-4373-8ACC-CE16DBC753FD}" type="presOf" srcId="{9DBF1092-25A2-4B2F-B4D5-414AA185CEB4}" destId="{4D316CD9-BC55-4469-BE39-55B2ACC06679}" srcOrd="0" destOrd="0" presId="urn:microsoft.com/office/officeart/2005/8/layout/venn1"/>
    <dgm:cxn modelId="{D7029893-EC46-4991-ABE4-D43EE6F99026}" type="presOf" srcId="{B72F5656-FEAF-4065-9CC4-0D4CCC5DA7A9}" destId="{501777C9-BB50-461A-80F2-6878A5598A6C}" srcOrd="0" destOrd="0" presId="urn:microsoft.com/office/officeart/2005/8/layout/venn1"/>
    <dgm:cxn modelId="{6E70250F-D46C-4466-9B8D-FCC94BBB5F20}" type="presOf" srcId="{7F85E0DB-C84D-4DF5-BDD5-B85E16EEC7AA}" destId="{280AFF06-C419-4B37-9EE6-095B767F1AE6}" srcOrd="1" destOrd="0" presId="urn:microsoft.com/office/officeart/2005/8/layout/venn1"/>
    <dgm:cxn modelId="{998D03AA-E4B9-47CB-B0FE-A4E73222A4A3}" srcId="{B72F5656-FEAF-4065-9CC4-0D4CCC5DA7A9}" destId="{CDC3A696-20DA-414F-91B5-2CFAC5F44A77}" srcOrd="1" destOrd="0" parTransId="{21719A7F-A003-47B0-8DA0-4E289E113A8D}" sibTransId="{6248D656-530E-4100-BF37-4C552A1163BC}"/>
    <dgm:cxn modelId="{14C7D5AB-A517-4479-8BCD-93C0D74BAD12}" srcId="{B72F5656-FEAF-4065-9CC4-0D4CCC5DA7A9}" destId="{7F85E0DB-C84D-4DF5-BDD5-B85E16EEC7AA}" srcOrd="0" destOrd="0" parTransId="{FE2DCE46-37E2-4CF0-A172-B4DC36B487AC}" sibTransId="{AC9BA1C0-84BD-4919-A24A-7BB0A9B9B156}"/>
    <dgm:cxn modelId="{AD49F5CF-E09A-4505-93A5-B4E05B6B4722}" type="presOf" srcId="{CDC3A696-20DA-414F-91B5-2CFAC5F44A77}" destId="{BB0461E7-1D92-44C8-B65A-05999FA5E467}" srcOrd="0" destOrd="0" presId="urn:microsoft.com/office/officeart/2005/8/layout/venn1"/>
    <dgm:cxn modelId="{D578D952-C6DD-463F-B5F5-B963ADE9A5C4}" srcId="{B72F5656-FEAF-4065-9CC4-0D4CCC5DA7A9}" destId="{9DBF1092-25A2-4B2F-B4D5-414AA185CEB4}" srcOrd="2" destOrd="0" parTransId="{74896226-4DE3-49E9-B6AF-60BCE7C04C98}" sibTransId="{5E6D1EC9-ADA8-4A6D-9438-3AC12C762FA6}"/>
    <dgm:cxn modelId="{92C704D3-6A99-4062-9A68-3D4B48690838}" type="presOf" srcId="{CDC3A696-20DA-414F-91B5-2CFAC5F44A77}" destId="{46E4300C-4B62-4FE1-A260-C9A45080AAF7}" srcOrd="1" destOrd="0" presId="urn:microsoft.com/office/officeart/2005/8/layout/venn1"/>
    <dgm:cxn modelId="{87E264E6-D80E-4D7B-A517-F19A0A4995F9}" type="presOf" srcId="{9DBF1092-25A2-4B2F-B4D5-414AA185CEB4}" destId="{38DA1AB2-55E0-4148-B66C-CAD1B9A17A88}" srcOrd="1" destOrd="0" presId="urn:microsoft.com/office/officeart/2005/8/layout/venn1"/>
    <dgm:cxn modelId="{41656BE8-DDE1-448F-B286-F30514C48F0B}" type="presParOf" srcId="{501777C9-BB50-461A-80F2-6878A5598A6C}" destId="{02D74DD8-136F-422D-B8F7-B36ACC9FCBA4}" srcOrd="0" destOrd="0" presId="urn:microsoft.com/office/officeart/2005/8/layout/venn1"/>
    <dgm:cxn modelId="{7C39D4D7-3227-4BE3-B8C7-23BEA7E19D02}" type="presParOf" srcId="{501777C9-BB50-461A-80F2-6878A5598A6C}" destId="{280AFF06-C419-4B37-9EE6-095B767F1AE6}" srcOrd="1" destOrd="0" presId="urn:microsoft.com/office/officeart/2005/8/layout/venn1"/>
    <dgm:cxn modelId="{D6ABC0F9-BEBF-482F-9446-EB600716FA64}" type="presParOf" srcId="{501777C9-BB50-461A-80F2-6878A5598A6C}" destId="{BB0461E7-1D92-44C8-B65A-05999FA5E467}" srcOrd="2" destOrd="0" presId="urn:microsoft.com/office/officeart/2005/8/layout/venn1"/>
    <dgm:cxn modelId="{96ECA63A-AAE4-4F3D-B72F-CD2FA3E0BE6D}" type="presParOf" srcId="{501777C9-BB50-461A-80F2-6878A5598A6C}" destId="{46E4300C-4B62-4FE1-A260-C9A45080AAF7}" srcOrd="3" destOrd="0" presId="urn:microsoft.com/office/officeart/2005/8/layout/venn1"/>
    <dgm:cxn modelId="{75469DD8-E10A-4609-99F6-0E14FF8CF9B8}" type="presParOf" srcId="{501777C9-BB50-461A-80F2-6878A5598A6C}" destId="{4D316CD9-BC55-4469-BE39-55B2ACC06679}" srcOrd="4" destOrd="0" presId="urn:microsoft.com/office/officeart/2005/8/layout/venn1"/>
    <dgm:cxn modelId="{01D4D8AC-254E-4592-9FC9-458D90EAD457}" type="presParOf" srcId="{501777C9-BB50-461A-80F2-6878A5598A6C}" destId="{38DA1AB2-55E0-4148-B66C-CAD1B9A17A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74DD8-136F-422D-B8F7-B36ACC9FCBA4}">
      <dsp:nvSpPr>
        <dsp:cNvPr id="0" name=""/>
        <dsp:cNvSpPr/>
      </dsp:nvSpPr>
      <dsp:spPr>
        <a:xfrm>
          <a:off x="2519124" y="144541"/>
          <a:ext cx="2628825" cy="2628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Næringsliv: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-</a:t>
          </a:r>
          <a:r>
            <a:rPr lang="nb-NO" sz="1200" kern="1200" dirty="0" err="1" smtClean="0"/>
            <a:t>Reduserte</a:t>
          </a:r>
          <a:r>
            <a:rPr lang="nb-NO" sz="1200" kern="1200" dirty="0" smtClean="0"/>
            <a:t> kostnader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-Effektivitet</a:t>
          </a:r>
          <a:endParaRPr lang="nb-NO" sz="12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-Tilfredshet</a:t>
          </a:r>
          <a:endParaRPr lang="nb-NO" sz="12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-Konkurransekraft</a:t>
          </a:r>
          <a:endParaRPr lang="nb-NO" sz="1200" kern="1200" dirty="0"/>
        </a:p>
      </dsp:txBody>
      <dsp:txXfrm>
        <a:off x="2869634" y="604586"/>
        <a:ext cx="1927805" cy="1182971"/>
      </dsp:txXfrm>
    </dsp:sp>
    <dsp:sp modelId="{BB0461E7-1D92-44C8-B65A-05999FA5E467}">
      <dsp:nvSpPr>
        <dsp:cNvPr id="0" name=""/>
        <dsp:cNvSpPr/>
      </dsp:nvSpPr>
      <dsp:spPr>
        <a:xfrm>
          <a:off x="3455232" y="1800728"/>
          <a:ext cx="2628825" cy="2628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Forvaltning: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- Kvalitet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     </a:t>
          </a:r>
          <a:r>
            <a:rPr lang="nb-NO" sz="1200" kern="1200" dirty="0" err="1" smtClean="0"/>
            <a:t>-Effektivitet</a:t>
          </a:r>
          <a:endParaRPr lang="nb-NO" sz="12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-Kontroll</a:t>
          </a:r>
          <a:endParaRPr lang="nb-NO" sz="12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-Lavere</a:t>
          </a:r>
          <a:r>
            <a:rPr lang="nb-NO" sz="1200" kern="1200" dirty="0" smtClean="0"/>
            <a:t> ressursbruk</a:t>
          </a:r>
          <a:endParaRPr lang="nb-NO" sz="1200" kern="1200" dirty="0"/>
        </a:p>
      </dsp:txBody>
      <dsp:txXfrm>
        <a:off x="4259214" y="2479841"/>
        <a:ext cx="1577295" cy="1445854"/>
      </dsp:txXfrm>
    </dsp:sp>
    <dsp:sp modelId="{4D316CD9-BC55-4469-BE39-55B2ACC06679}">
      <dsp:nvSpPr>
        <dsp:cNvPr id="0" name=""/>
        <dsp:cNvSpPr/>
      </dsp:nvSpPr>
      <dsp:spPr>
        <a:xfrm>
          <a:off x="1367006" y="1764739"/>
          <a:ext cx="2628825" cy="2628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Innbyggere: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       </a:t>
          </a:r>
          <a:r>
            <a:rPr lang="nb-NO" sz="1200" kern="1200" dirty="0" err="1" smtClean="0"/>
            <a:t>-Tilgjengelighet</a:t>
          </a:r>
          <a:endParaRPr lang="nb-NO" sz="1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-Effektivitet</a:t>
          </a:r>
          <a:endParaRPr lang="nb-NO" sz="1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-Tilfredshet</a:t>
          </a:r>
          <a:endParaRPr lang="nb-NO" sz="1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-Lavere</a:t>
          </a:r>
          <a:r>
            <a:rPr lang="nb-NO" sz="1200" kern="1200" dirty="0" smtClean="0"/>
            <a:t> tidsbruk/kostnader</a:t>
          </a:r>
          <a:endParaRPr lang="nb-NO" sz="1200" kern="1200" dirty="0"/>
        </a:p>
      </dsp:txBody>
      <dsp:txXfrm>
        <a:off x="1614554" y="2443852"/>
        <a:ext cx="1577295" cy="144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5642-2491-46AB-9797-DFC6BD601B8C}" type="datetimeFigureOut">
              <a:rPr lang="nb-NO" smtClean="0"/>
              <a:pPr/>
              <a:t>01.09.2014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2C3A-AF14-48B5-8CB0-5B029656C14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8A65D-2E2D-4055-8D5A-4C0DA9C12553}" type="datetimeFigureOut">
              <a:rPr lang="nb-NO"/>
              <a:pPr>
                <a:defRPr/>
              </a:pPr>
              <a:t>01.09.2014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30E93-B180-42DD-9510-267F0FD933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Kostnadene fordeler seg på tre typer informasjonskrav: </a:t>
            </a:r>
          </a:p>
          <a:p>
            <a:pPr>
              <a:buFont typeface="Arial" pitchFamily="34" charset="0"/>
              <a:buChar char="•"/>
            </a:pP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Dokumentasjon: informasjon som skal dokumenteres og eventuelt fremvises ved tilsyn. Dette kan være alt fra regnskap til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dokumenta-sjon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at standarder følges. </a:t>
            </a:r>
            <a:endParaRPr lang="nb-NO" dirty="0" smtClean="0"/>
          </a:p>
          <a:p>
            <a:endParaRPr lang="nb-N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Opplysninger til tredje part: krav om at en næringsvirksomhet skal informere eller kunne dokumentere gitte opplysninger overfor en part som ikke er en offentlig myndighet. Dette kan for eksempel være nabovarsler eller lovpålagt forbrukerinformasjon. </a:t>
            </a:r>
          </a:p>
          <a:p>
            <a:pPr>
              <a:buFont typeface="Arial" pitchFamily="34" charset="0"/>
              <a:buChar char="•"/>
            </a:pPr>
            <a:endParaRPr lang="nb-N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Innberetning til myndighet: er gjerne forbundet med innsending av skjema. Samtidig er det store mengder informasjon som skal rapporteres inn, men der det ikke finnes et tilhørende skjema. Denne informasjonen kan sendes inn per e-post eller andre elektroniske løsninger, per brev, via elektroniske løsninger eller per telefon.</a:t>
            </a:r>
          </a:p>
          <a:p>
            <a:pPr>
              <a:buFont typeface="Arial" pitchFamily="34" charset="0"/>
              <a:buChar char="•"/>
            </a:pPr>
            <a:endParaRPr lang="nb-N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nb-N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30E93-B180-42DD-9510-267F0FD9333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5" y="2268538"/>
            <a:ext cx="914148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1444A1D-527B-4B4B-AB3B-9F45E5F4C1A7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Regjeringens forenklingsprosjekt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837688" y="605092"/>
            <a:ext cx="346862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NHDs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B92A-5AD8-4601-96F9-1BE30BD396AE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NHDs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D93A-B913-4CCE-9BCE-6177F340611E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A3C-6C15-4D48-B662-02A74F99316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5" y="2268538"/>
            <a:ext cx="914148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B3E22ED-2D09-4D49-A3A1-FE87CF2908E3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Regjeringens forenklingsprosjekt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D927-2C4C-4B22-BD48-69E03D7481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837688" y="605092"/>
            <a:ext cx="346862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987-ED1D-48BF-B5E2-AA72E24966A6}" type="datetime4">
              <a:rPr lang="nb-NO" smtClean="0"/>
              <a:t>1. september 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Regjeringens forenklingsprosjekt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310B-639D-4CF3-A1E1-A25100C880E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1815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CA9E-C66E-450C-8E48-206FC593E339}" type="datetime4">
              <a:rPr lang="nb-NO" smtClean="0"/>
              <a:t>1. september 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Regjeringens forenklingsprosjekt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310B-639D-4CF3-A1E1-A25100C880E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9054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71CBB-7D8C-459B-B36C-380F6F6DBA9B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189C6-F863-4B4A-ADD4-9C045B8951D2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8236D-37AE-4896-960C-54679C928723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31D0B-13CA-49BB-90AC-A3F95EF6FC4A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EDA3C-6C15-4D48-B662-02A74F993168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NHDs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8FC76-ACD0-4851-8EB2-AD71F0768542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944B-9CEB-4C4C-9D33-3AAA538B201C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A15D7-4C66-47BE-B0AD-DE513C4B2CC9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E9AA6-6D2C-483E-8B38-55EDD1163E58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F0B6-D727-48B6-BC17-966F04D2359B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2BCF0-3392-45CC-8415-2A3F7E5FBC28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6EAE8-41A4-4C82-B413-35807E1B0A03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1F76D-768A-465E-B525-D7DF8782A347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D00B88EE-BB5E-4FFF-AB3A-7F2D03653E1F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Regjeringens forenklingsprosjekt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2050" name="Picture 2" descr="C:\Users\fkd1116\AppData\Local\Microsoft\Windows\Temporary Internet Files\Content.Outlook\FOT7MU37\NFD2CB00 (3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6"/>
            <a:ext cx="3264415" cy="844298"/>
          </a:xfrm>
          <a:prstGeom prst="rect">
            <a:avLst/>
          </a:prstGeom>
          <a:noFill/>
        </p:spPr>
      </p:pic>
      <p:sp>
        <p:nvSpPr>
          <p:cNvPr id="15" name="Rektangel 14"/>
          <p:cNvSpPr/>
          <p:nvPr userDrawn="1"/>
        </p:nvSpPr>
        <p:spPr>
          <a:xfrm>
            <a:off x="0" y="2060848"/>
            <a:ext cx="9144000" cy="4032448"/>
          </a:xfrm>
          <a:prstGeom prst="rect">
            <a:avLst/>
          </a:prstGeom>
          <a:solidFill>
            <a:srgbClr val="1B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8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977C-042D-47E9-AD1C-E0073B2DDCAA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FC2D-BD65-4768-A1BA-B6912D065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9719-067A-41D7-A890-CDA0FC0CD74B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D29-D0FA-4EEB-A0C7-23E9BC02F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86CA-7F54-4487-A3CE-10D80FBE0783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5D76-6D58-4C3E-8DC6-F338C3DB76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2901-2346-41C1-ACA9-184E68D85F55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7872-2F54-4D46-AB5F-72AAEC414DEA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3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188B-6217-4644-8287-87E1D44A318C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BE8-6EAC-42C8-A7A8-126197E5DD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NHDs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560-C714-43AC-ACFE-46B77D016B5E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6A4C-46EA-4F41-8E40-E4968A13CCE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738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5333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BFC0BED-C23B-4318-BC02-0AC20D70B75B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5333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5333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C74751-260E-4041-9068-EBF1D4BC1DB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84168" y="6453336"/>
            <a:ext cx="2701057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Nærings- og handelsdepartementet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4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85" r:id="rId13"/>
    <p:sldLayoutId id="2147483986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D2EC56-67D7-4E31-B8C7-98AD6DDF00DA}" type="datetime4">
              <a:rPr lang="nb-NO" smtClean="0"/>
              <a:t>1.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Regjeringens forenklingsprosjekt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55576" y="2672916"/>
            <a:ext cx="7632700" cy="1470025"/>
          </a:xfrm>
        </p:spPr>
        <p:txBody>
          <a:bodyPr>
            <a:noAutofit/>
          </a:bodyPr>
          <a:lstStyle/>
          <a:p>
            <a:r>
              <a:rPr lang="nb-NO" sz="3200" dirty="0" smtClean="0"/>
              <a:t>Status Regjeringens forenklingsarbeide for næringslivet</a:t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572" y="4293096"/>
            <a:ext cx="7632700" cy="37089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Trondheim Næringsforening 3.9.2014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719572" y="4905164"/>
            <a:ext cx="7632700" cy="323850"/>
          </a:xfrm>
        </p:spPr>
        <p:txBody>
          <a:bodyPr>
            <a:normAutofit fontScale="92500" lnSpcReduction="20000"/>
          </a:bodyPr>
          <a:lstStyle/>
          <a:p>
            <a:r>
              <a:rPr lang="nb-NO" sz="2000" dirty="0" smtClean="0"/>
              <a:t>Hans-Jørgen Blomseth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forenkling?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9532" y="1808820"/>
            <a:ext cx="8028310" cy="4525963"/>
          </a:xfrm>
        </p:spPr>
        <p:txBody>
          <a:bodyPr/>
          <a:lstStyle/>
          <a:p>
            <a:r>
              <a:rPr lang="nb-NO" sz="2400" dirty="0" smtClean="0"/>
              <a:t>Legger til rette for</a:t>
            </a:r>
          </a:p>
          <a:p>
            <a:pPr lvl="1"/>
            <a:r>
              <a:rPr lang="nb-NO" sz="2000" dirty="0" smtClean="0"/>
              <a:t>Økt effektivitet</a:t>
            </a:r>
          </a:p>
          <a:p>
            <a:pPr lvl="1"/>
            <a:r>
              <a:rPr lang="nb-NO" sz="2000" dirty="0" smtClean="0"/>
              <a:t>Smartere ressursbruk</a:t>
            </a:r>
          </a:p>
          <a:p>
            <a:pPr algn="ctr">
              <a:buNone/>
            </a:pPr>
            <a:r>
              <a:rPr lang="nb-NO" sz="2400" b="1" dirty="0" smtClean="0"/>
              <a:t>Økt produktivitet og konkurransekraft</a:t>
            </a:r>
            <a:endParaRPr lang="nb-NO" sz="2400" dirty="0" smtClean="0"/>
          </a:p>
          <a:p>
            <a:r>
              <a:rPr lang="nb-NO" sz="2400" dirty="0" smtClean="0"/>
              <a:t>Fokus</a:t>
            </a:r>
          </a:p>
          <a:p>
            <a:pPr lvl="1"/>
            <a:r>
              <a:rPr lang="nb-NO" sz="2000" dirty="0" smtClean="0"/>
              <a:t>Hva er næringslivets behov? Se tiltak fra bedriftenes ståsted</a:t>
            </a:r>
          </a:p>
          <a:p>
            <a:pPr lvl="1"/>
            <a:r>
              <a:rPr lang="nb-NO" sz="2000" dirty="0" smtClean="0"/>
              <a:t>Bruke ny teknologi – det er ikke alltid beste løsning å videreutvikle det vi har</a:t>
            </a:r>
          </a:p>
          <a:p>
            <a:pPr lvl="1"/>
            <a:r>
              <a:rPr lang="nb-NO" sz="2000" dirty="0" smtClean="0"/>
              <a:t>Moderne og smartere løsninger gir en bedre forvaltning</a:t>
            </a:r>
          </a:p>
          <a:p>
            <a:pPr lvl="1"/>
            <a:r>
              <a:rPr lang="nb-NO" sz="2000" dirty="0" smtClean="0"/>
              <a:t>Økt handlekraft og bedret service i forvaltningen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70" t="19215" r="8780" b="19046"/>
          <a:stretch>
            <a:fillRect/>
          </a:stretch>
        </p:blipFill>
        <p:spPr bwMode="auto">
          <a:xfrm>
            <a:off x="4747022" y="872716"/>
            <a:ext cx="4396978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d6761\AppData\Local\Microsoft\Windows\Temporary Internet Files\Content.Outlook\Z6PJ9S6J\Tw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"/>
            <a:ext cx="91440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ea typeface="Verdana" pitchFamily="34" charset="0"/>
                <a:cs typeface="Verdana" pitchFamily="34" charset="0"/>
              </a:rPr>
              <a:t>Vi skal identifisere og løfte gode forslag for rask gjennomføring </a:t>
            </a:r>
            <a:endParaRPr lang="nb-NO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Rett linje 22"/>
          <p:cNvCxnSpPr/>
          <p:nvPr/>
        </p:nvCxnSpPr>
        <p:spPr>
          <a:xfrm flipV="1">
            <a:off x="3635896" y="1809160"/>
            <a:ext cx="0" cy="30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V="1">
            <a:off x="7236296" y="1809160"/>
            <a:ext cx="0" cy="30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2159732" y="2060848"/>
            <a:ext cx="0" cy="259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58"/>
          <p:cNvGrpSpPr/>
          <p:nvPr/>
        </p:nvGrpSpPr>
        <p:grpSpPr>
          <a:xfrm>
            <a:off x="1115616" y="1844824"/>
            <a:ext cx="6120140" cy="3014072"/>
            <a:chOff x="1115616" y="2050584"/>
            <a:chExt cx="6120140" cy="2808312"/>
          </a:xfrm>
        </p:grpSpPr>
        <p:grpSp>
          <p:nvGrpSpPr>
            <p:cNvPr id="5" name="Gruppe 20"/>
            <p:cNvGrpSpPr/>
            <p:nvPr/>
          </p:nvGrpSpPr>
          <p:grpSpPr>
            <a:xfrm>
              <a:off x="1115616" y="2050584"/>
              <a:ext cx="2520714" cy="2808312"/>
              <a:chOff x="719138" y="2168860"/>
              <a:chExt cx="1152562" cy="2808312"/>
            </a:xfrm>
          </p:grpSpPr>
          <p:cxnSp>
            <p:nvCxnSpPr>
              <p:cNvPr id="8" name="Rett linje 7"/>
              <p:cNvCxnSpPr/>
              <p:nvPr/>
            </p:nvCxnSpPr>
            <p:spPr>
              <a:xfrm>
                <a:off x="719138" y="2168860"/>
                <a:ext cx="1152562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719138" y="4401108"/>
                <a:ext cx="1152562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e 29"/>
            <p:cNvGrpSpPr/>
            <p:nvPr/>
          </p:nvGrpSpPr>
          <p:grpSpPr>
            <a:xfrm>
              <a:off x="3635896" y="2626648"/>
              <a:ext cx="3599860" cy="1656184"/>
              <a:chOff x="2375756" y="2744924"/>
              <a:chExt cx="4860000" cy="1656184"/>
            </a:xfrm>
          </p:grpSpPr>
          <p:cxnSp>
            <p:nvCxnSpPr>
              <p:cNvPr id="16" name="Rett linje 15"/>
              <p:cNvCxnSpPr/>
              <p:nvPr/>
            </p:nvCxnSpPr>
            <p:spPr>
              <a:xfrm>
                <a:off x="2375756" y="2744924"/>
                <a:ext cx="486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>
                <a:off x="2375756" y="4401108"/>
                <a:ext cx="486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/>
              <p:cNvCxnSpPr/>
              <p:nvPr/>
            </p:nvCxnSpPr>
            <p:spPr>
              <a:xfrm>
                <a:off x="2959043" y="3573016"/>
                <a:ext cx="42412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kstSylinder 30"/>
          <p:cNvSpPr txBox="1"/>
          <p:nvPr/>
        </p:nvSpPr>
        <p:spPr>
          <a:xfrm>
            <a:off x="5846591" y="2744924"/>
            <a:ext cx="149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Venstrefil</a:t>
            </a:r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kstSylinder 31"/>
          <p:cNvSpPr txBox="1"/>
          <p:nvPr/>
        </p:nvSpPr>
        <p:spPr>
          <a:xfrm>
            <a:off x="5846591" y="3609020"/>
            <a:ext cx="149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Høyrefil</a:t>
            </a:r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pe 40"/>
          <p:cNvGrpSpPr/>
          <p:nvPr/>
        </p:nvGrpSpPr>
        <p:grpSpPr>
          <a:xfrm rot="654986" flipH="1">
            <a:off x="4464286" y="2292579"/>
            <a:ext cx="1959359" cy="2305558"/>
            <a:chOff x="4562491" y="770815"/>
            <a:chExt cx="1959359" cy="2305558"/>
          </a:xfrm>
        </p:grpSpPr>
        <p:sp>
          <p:nvSpPr>
            <p:cNvPr id="37" name="Bue 36"/>
            <p:cNvSpPr/>
            <p:nvPr/>
          </p:nvSpPr>
          <p:spPr>
            <a:xfrm rot="4337303">
              <a:off x="5801850" y="770815"/>
              <a:ext cx="720000" cy="720000"/>
            </a:xfrm>
            <a:prstGeom prst="arc">
              <a:avLst>
                <a:gd name="adj1" fmla="val 16200000"/>
                <a:gd name="adj2" fmla="val 255653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Bue 37"/>
            <p:cNvSpPr/>
            <p:nvPr/>
          </p:nvSpPr>
          <p:spPr>
            <a:xfrm rot="14759418">
              <a:off x="5536867" y="1441539"/>
              <a:ext cx="720000" cy="720000"/>
            </a:xfrm>
            <a:prstGeom prst="arc">
              <a:avLst>
                <a:gd name="adj1" fmla="val 16200000"/>
                <a:gd name="adj2" fmla="val 255653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Bue 38"/>
            <p:cNvSpPr/>
            <p:nvPr/>
          </p:nvSpPr>
          <p:spPr>
            <a:xfrm rot="4255612">
              <a:off x="4870248" y="1711024"/>
              <a:ext cx="720000" cy="720000"/>
            </a:xfrm>
            <a:prstGeom prst="arc">
              <a:avLst>
                <a:gd name="adj1" fmla="val 16200000"/>
                <a:gd name="adj2" fmla="val 255653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Bue 39"/>
            <p:cNvSpPr/>
            <p:nvPr/>
          </p:nvSpPr>
          <p:spPr>
            <a:xfrm rot="15375670">
              <a:off x="4562491" y="2356373"/>
              <a:ext cx="720000" cy="720000"/>
            </a:xfrm>
            <a:prstGeom prst="arc">
              <a:avLst>
                <a:gd name="adj1" fmla="val 16200000"/>
                <a:gd name="adj2" fmla="val 255653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2" name="TekstSylinder 41"/>
          <p:cNvSpPr txBox="1"/>
          <p:nvPr/>
        </p:nvSpPr>
        <p:spPr>
          <a:xfrm>
            <a:off x="5040052" y="1952836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Besluttet gjennomført m/ verdi</a:t>
            </a:r>
            <a:endParaRPr lang="nb-NO" sz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611560" y="1947551"/>
            <a:ext cx="18006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Enklereregler.no</a:t>
            </a: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+360 forslag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NHO 80 forslag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Stortinget </a:t>
            </a:r>
            <a:b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 forslag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Enkeltinnspill privat og politisk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Internasjonale erfaringer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Tiltak på gang i forvaltning</a:t>
            </a:r>
            <a:endParaRPr lang="nb-NO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2123728" y="278092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Filtrering</a:t>
            </a:r>
          </a:p>
          <a:p>
            <a:pPr algn="ctr"/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Gruppering</a:t>
            </a:r>
          </a:p>
          <a:p>
            <a:pPr algn="ctr"/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Vurdering</a:t>
            </a:r>
          </a:p>
          <a:p>
            <a:pPr algn="ctr"/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Definering </a:t>
            </a:r>
          </a:p>
          <a:p>
            <a:pPr algn="ctr"/>
            <a:r>
              <a:rPr lang="nb-NO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Verdi /nytte</a:t>
            </a:r>
          </a:p>
          <a:p>
            <a:pPr algn="ctr"/>
            <a:endParaRPr lang="nb-NO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719138" y="5013325"/>
            <a:ext cx="3852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Muligheter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Mange forslag gir gode tiltak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Mye som skjer i forvaltningen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Tett dialog med næringslivet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Stram i metode, men uformell</a:t>
            </a:r>
          </a:p>
          <a:p>
            <a:pPr marL="177800" indent="-177800"/>
            <a:endParaRPr lang="nb-NO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/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b-NO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4067944" y="501317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Utfordringer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Tid, absolutt og relativt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Sprik i forvaltningen mht. innsats/motivasjon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Spissing/endring av prosjekts virkemidler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nb-NO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Holdninger og samarbeidsvilje er avgjørende</a:t>
            </a:r>
          </a:p>
          <a:p>
            <a:pPr>
              <a:buFont typeface="Arial" pitchFamily="34" charset="0"/>
              <a:buChar char="•"/>
            </a:pPr>
            <a:endParaRPr lang="nb-NO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Venstrebuet pil 59"/>
          <p:cNvSpPr/>
          <p:nvPr/>
        </p:nvSpPr>
        <p:spPr>
          <a:xfrm rot="3685496" flipH="1" flipV="1">
            <a:off x="4783564" y="2596107"/>
            <a:ext cx="510281" cy="15229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cxnSp>
        <p:nvCxnSpPr>
          <p:cNvPr id="74" name="Rett pil 73"/>
          <p:cNvCxnSpPr/>
          <p:nvPr/>
        </p:nvCxnSpPr>
        <p:spPr>
          <a:xfrm>
            <a:off x="2087724" y="27809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pil 74"/>
          <p:cNvCxnSpPr/>
          <p:nvPr/>
        </p:nvCxnSpPr>
        <p:spPr>
          <a:xfrm flipV="1">
            <a:off x="2015716" y="3825044"/>
            <a:ext cx="90010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pil 79"/>
          <p:cNvCxnSpPr>
            <a:endCxn id="48" idx="0"/>
          </p:cNvCxnSpPr>
          <p:nvPr/>
        </p:nvCxnSpPr>
        <p:spPr>
          <a:xfrm>
            <a:off x="1943708" y="2348880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pil 80"/>
          <p:cNvCxnSpPr/>
          <p:nvPr/>
        </p:nvCxnSpPr>
        <p:spPr>
          <a:xfrm>
            <a:off x="1655676" y="3140968"/>
            <a:ext cx="75608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/>
          <p:nvPr/>
        </p:nvCxnSpPr>
        <p:spPr>
          <a:xfrm flipV="1">
            <a:off x="1655676" y="3753036"/>
            <a:ext cx="82809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pil 84"/>
          <p:cNvCxnSpPr/>
          <p:nvPr/>
        </p:nvCxnSpPr>
        <p:spPr>
          <a:xfrm flipV="1">
            <a:off x="1907704" y="3357563"/>
            <a:ext cx="540060" cy="21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pil 97"/>
          <p:cNvCxnSpPr/>
          <p:nvPr/>
        </p:nvCxnSpPr>
        <p:spPr>
          <a:xfrm flipV="1">
            <a:off x="3527884" y="2960949"/>
            <a:ext cx="648072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pil 99"/>
          <p:cNvCxnSpPr/>
          <p:nvPr/>
        </p:nvCxnSpPr>
        <p:spPr>
          <a:xfrm>
            <a:off x="3455876" y="3357563"/>
            <a:ext cx="684076" cy="251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pil 101"/>
          <p:cNvCxnSpPr/>
          <p:nvPr/>
        </p:nvCxnSpPr>
        <p:spPr>
          <a:xfrm>
            <a:off x="3455876" y="3609020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Sylinder 44"/>
          <p:cNvSpPr txBox="1"/>
          <p:nvPr/>
        </p:nvSpPr>
        <p:spPr>
          <a:xfrm>
            <a:off x="3203848" y="1952836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</a:p>
          <a:p>
            <a:pPr algn="ctr"/>
            <a:r>
              <a:rPr lang="nb-NO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beslutning</a:t>
            </a:r>
            <a:endParaRPr lang="nb-NO" sz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1871700" y="1952836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 vurdering</a:t>
            </a:r>
            <a:endParaRPr lang="nb-NO" sz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" name="Bilde 42" descr="Gjennomf++rt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488" y="2470747"/>
            <a:ext cx="1800000" cy="18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68778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ea typeface="Verdana" pitchFamily="34" charset="0"/>
                <a:cs typeface="Verdana" pitchFamily="34" charset="0"/>
              </a:rPr>
              <a:t>Vårt arbeid skal føre til handling, ikke rapporter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0529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400" dirty="0" smtClean="0">
                <a:ea typeface="Verdana" pitchFamily="34" charset="0"/>
                <a:cs typeface="Verdana" pitchFamily="34" charset="0"/>
              </a:rPr>
              <a:t>Fem hovedveier til forenkling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nb-NO" sz="1800" dirty="0" smtClean="0">
                <a:ea typeface="Verdana" pitchFamily="34" charset="0"/>
                <a:cs typeface="Verdana" pitchFamily="34" charset="0"/>
              </a:rPr>
              <a:t>Ved å </a:t>
            </a:r>
            <a:r>
              <a:rPr lang="nb-NO" sz="1800" b="1" dirty="0" smtClean="0">
                <a:ea typeface="Verdana" pitchFamily="34" charset="0"/>
                <a:cs typeface="Verdana" pitchFamily="34" charset="0"/>
              </a:rPr>
              <a:t>fjerne, redusere</a:t>
            </a:r>
            <a:r>
              <a:rPr lang="nb-NO" sz="1800" dirty="0" smtClean="0">
                <a:ea typeface="Verdana" pitchFamily="34" charset="0"/>
                <a:cs typeface="Verdana" pitchFamily="34" charset="0"/>
              </a:rPr>
              <a:t>, slå sammen eller </a:t>
            </a:r>
            <a:r>
              <a:rPr lang="nb-NO" sz="1800" b="1" dirty="0" smtClean="0">
                <a:ea typeface="Verdana" pitchFamily="34" charset="0"/>
                <a:cs typeface="Verdana" pitchFamily="34" charset="0"/>
              </a:rPr>
              <a:t>forbedre og modernisere</a:t>
            </a:r>
            <a:r>
              <a:rPr lang="nb-NO" sz="1800" dirty="0" smtClean="0">
                <a:ea typeface="Verdana" pitchFamily="34" charset="0"/>
                <a:cs typeface="Verdana" pitchFamily="34" charset="0"/>
              </a:rPr>
              <a:t> regelverket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nb-NO" sz="1800" b="1" dirty="0" smtClean="0">
                <a:ea typeface="Verdana" pitchFamily="34" charset="0"/>
                <a:cs typeface="Verdana" pitchFamily="34" charset="0"/>
              </a:rPr>
              <a:t>Forenkle</a:t>
            </a:r>
            <a:r>
              <a:rPr lang="nb-NO" sz="1800" dirty="0" smtClean="0">
                <a:ea typeface="Verdana" pitchFamily="34" charset="0"/>
                <a:cs typeface="Verdana" pitchFamily="34" charset="0"/>
              </a:rPr>
              <a:t> prosedyrene for å oppfylle regelverket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nb-NO" sz="1800" b="1" dirty="0" smtClean="0">
                <a:ea typeface="Verdana" pitchFamily="34" charset="0"/>
                <a:cs typeface="Verdana" pitchFamily="34" charset="0"/>
              </a:rPr>
              <a:t>Informasjonsutveksling</a:t>
            </a:r>
            <a:r>
              <a:rPr lang="nb-NO" sz="1800" dirty="0" smtClean="0">
                <a:ea typeface="Verdana" pitchFamily="34" charset="0"/>
                <a:cs typeface="Verdana" pitchFamily="34" charset="0"/>
              </a:rPr>
              <a:t> og samarbeid mellom myndighetsområder og –nivåer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nb-NO" sz="1800" dirty="0" smtClean="0">
                <a:ea typeface="Verdana" pitchFamily="34" charset="0"/>
                <a:cs typeface="Verdana" pitchFamily="34" charset="0"/>
              </a:rPr>
              <a:t>Utvikle </a:t>
            </a:r>
            <a:r>
              <a:rPr lang="nb-NO" sz="1800" b="1" dirty="0" err="1" smtClean="0">
                <a:ea typeface="Verdana" pitchFamily="34" charset="0"/>
                <a:cs typeface="Verdana" pitchFamily="34" charset="0"/>
              </a:rPr>
              <a:t>IKT</a:t>
            </a:r>
            <a:r>
              <a:rPr lang="nb-NO" sz="1800" dirty="0" err="1" smtClean="0">
                <a:ea typeface="Verdana" pitchFamily="34" charset="0"/>
                <a:cs typeface="Verdana" pitchFamily="34" charset="0"/>
              </a:rPr>
              <a:t>-tjenester</a:t>
            </a:r>
            <a:r>
              <a:rPr lang="nb-NO" sz="1800" dirty="0" smtClean="0">
                <a:ea typeface="Verdana" pitchFamily="34" charset="0"/>
                <a:cs typeface="Verdana" pitchFamily="34" charset="0"/>
              </a:rPr>
              <a:t> og –løsninger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nb-NO" sz="1800" dirty="0" smtClean="0">
                <a:ea typeface="Verdana" pitchFamily="34" charset="0"/>
                <a:cs typeface="Verdana" pitchFamily="34" charset="0"/>
              </a:rPr>
              <a:t>Tilby bedre </a:t>
            </a:r>
            <a:r>
              <a:rPr lang="nb-NO" sz="1800" b="1" dirty="0" smtClean="0">
                <a:ea typeface="Verdana" pitchFamily="34" charset="0"/>
                <a:cs typeface="Verdana" pitchFamily="34" charset="0"/>
              </a:rPr>
              <a:t>veiledning og informasjon</a:t>
            </a:r>
            <a:endParaRPr lang="nb-NO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nb-NO" sz="1800" dirty="0" smtClean="0"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54 mrd. kroner i administrative kostnader for næringslivet i 2006 og 2009 tilsvarer 60 mrd. i 2011</a:t>
            </a:r>
            <a:endParaRPr lang="nb-NO" sz="2800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8064468" cy="1080119"/>
          </a:xfrm>
        </p:spPr>
        <p:txBody>
          <a:bodyPr/>
          <a:lstStyle/>
          <a:p>
            <a:r>
              <a:rPr lang="nb-NO" sz="2000" dirty="0" smtClean="0"/>
              <a:t>Store deler av kostnadene er knyttet til aktiviteter bedriftene anser som nødvendige for egen drift</a:t>
            </a:r>
          </a:p>
          <a:p>
            <a:r>
              <a:rPr lang="nb-NO" sz="2000" dirty="0" smtClean="0"/>
              <a:t>Betydelig del knyttet til regnskap og bokføring − 33 mrd. 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714808" y="2996952"/>
          <a:ext cx="7673542" cy="309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6732350" y="3357563"/>
          <a:ext cx="165600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..det skal bli </a:t>
            </a:r>
            <a:r>
              <a:rPr lang="nb-NO" sz="2000" b="1" dirty="0" smtClean="0"/>
              <a:t>enklere å starte </a:t>
            </a:r>
            <a:r>
              <a:rPr lang="nb-NO" sz="2000" dirty="0" smtClean="0"/>
              <a:t>næringsvirksomhet 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..det skal bli </a:t>
            </a:r>
            <a:r>
              <a:rPr lang="nb-NO" sz="2000" b="1" dirty="0" smtClean="0"/>
              <a:t>enklere å drive </a:t>
            </a:r>
            <a:r>
              <a:rPr lang="nb-NO" sz="2000" dirty="0" smtClean="0"/>
              <a:t>næringsvirksomhet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..kravene til drift skal</a:t>
            </a:r>
            <a:r>
              <a:rPr lang="nb-NO" sz="2000" b="1" dirty="0" smtClean="0"/>
              <a:t> skille mellom små og store </a:t>
            </a:r>
            <a:r>
              <a:rPr lang="nb-NO" sz="2000" dirty="0" smtClean="0"/>
              <a:t>bedrifter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..det skal tilstrebes en ny </a:t>
            </a:r>
            <a:r>
              <a:rPr lang="nb-NO" sz="2000" b="1" dirty="0" smtClean="0"/>
              <a:t>serviceholdning</a:t>
            </a:r>
            <a:r>
              <a:rPr lang="nb-NO" sz="2000" dirty="0" smtClean="0"/>
              <a:t> både i tid og form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..etterspurt informasjon fra forvaltningen skal finnes </a:t>
            </a:r>
            <a:r>
              <a:rPr lang="nb-NO" sz="2000" b="1" dirty="0" smtClean="0"/>
              <a:t>ett sted</a:t>
            </a:r>
            <a:r>
              <a:rPr lang="nb-NO" sz="2000" dirty="0" smtClean="0"/>
              <a:t>, den skal være relevant og komme hurtig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..bidra til at det </a:t>
            </a:r>
            <a:r>
              <a:rPr lang="nb-NO" sz="2000" b="1" dirty="0" smtClean="0"/>
              <a:t>ikke</a:t>
            </a:r>
            <a:r>
              <a:rPr lang="nb-NO" sz="2000" dirty="0" smtClean="0"/>
              <a:t> innføres </a:t>
            </a:r>
            <a:r>
              <a:rPr lang="nb-NO" sz="2000" b="1" dirty="0" smtClean="0"/>
              <a:t>nye byrder</a:t>
            </a:r>
            <a:r>
              <a:rPr lang="nb-NO" sz="2000" dirty="0" smtClean="0"/>
              <a:t> for næringslivet uten at konsekvensene er grundig vurdert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</a:t>
            </a:r>
            <a:r>
              <a:rPr lang="nb-NO" sz="2000" b="1" dirty="0" smtClean="0"/>
              <a:t>digitalisering</a:t>
            </a:r>
            <a:r>
              <a:rPr lang="nb-NO" sz="2000" dirty="0" smtClean="0"/>
              <a:t> er hovedregelen, samme data skal rapporteres kun </a:t>
            </a:r>
            <a:r>
              <a:rPr lang="nb-NO" sz="2000" b="1" dirty="0" smtClean="0"/>
              <a:t>én gang </a:t>
            </a:r>
            <a:r>
              <a:rPr lang="nb-NO" sz="2000" dirty="0" smtClean="0"/>
              <a:t>og det skal blir </a:t>
            </a:r>
            <a:r>
              <a:rPr lang="nb-NO" sz="2000" b="1" dirty="0" smtClean="0"/>
              <a:t>færre og enklere </a:t>
            </a:r>
            <a:r>
              <a:rPr lang="nb-NO" sz="2000" dirty="0" smtClean="0"/>
              <a:t>skjemaer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4" y="-15768"/>
            <a:ext cx="9146434" cy="77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mail.google.com/mail/?attid=0.1&amp;disp=emb&amp;view=att&amp;th=1321b92d8697e0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https://mail.google.com/mail/?attid=0.1&amp;disp=emb&amp;view=att&amp;th=1321b92d8697e03d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TekstSylinder 4"/>
          <p:cNvSpPr txBox="1"/>
          <p:nvPr/>
        </p:nvSpPr>
        <p:spPr>
          <a:xfrm>
            <a:off x="7703840" y="749745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 smtClean="0">
                <a:latin typeface="Gill Sans MT" pitchFamily="34" charset="0"/>
              </a:rPr>
              <a:t>Kilde: </a:t>
            </a:r>
            <a:r>
              <a:rPr lang="nb-NO" sz="1200" dirty="0" err="1" smtClean="0">
                <a:latin typeface="Gill Sans MT" pitchFamily="34" charset="0"/>
              </a:rPr>
              <a:t>Cartoonstock</a:t>
            </a:r>
            <a:endParaRPr lang="nb-NO" sz="1200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latin typeface="+mj-lt"/>
              </a:rPr>
              <a:t>SMB</a:t>
            </a:r>
            <a:r>
              <a:rPr lang="nb-NO" sz="4000" b="1" dirty="0" smtClean="0">
                <a:latin typeface="Gill Sans M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47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 står oss sammenlignet med andre land, men har mye å gå på!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708412"/>
          </a:xfrm>
        </p:spPr>
        <p:txBody>
          <a:bodyPr/>
          <a:lstStyle/>
          <a:p>
            <a:r>
              <a:rPr lang="nb-NO" sz="1600" dirty="0" smtClean="0"/>
              <a:t>Verdensbankens ”</a:t>
            </a:r>
            <a:r>
              <a:rPr lang="nb-NO" sz="1600" dirty="0" err="1" smtClean="0"/>
              <a:t>Doing</a:t>
            </a:r>
            <a:r>
              <a:rPr lang="nb-NO" sz="1600" dirty="0" smtClean="0"/>
              <a:t> Business”: Norge er blant verdens minst byråkratiske land og Tollvesenet topper logistikkrangering i 2014</a:t>
            </a:r>
          </a:p>
          <a:p>
            <a:r>
              <a:rPr lang="nb-NO" sz="1600" dirty="0" smtClean="0"/>
              <a:t>Verdensbankens ”The Worldwide </a:t>
            </a:r>
            <a:r>
              <a:rPr lang="nb-NO" sz="1600" dirty="0" err="1" smtClean="0"/>
              <a:t>Governance</a:t>
            </a:r>
            <a:r>
              <a:rPr lang="nb-NO" sz="1600" dirty="0" smtClean="0"/>
              <a:t> </a:t>
            </a:r>
            <a:r>
              <a:rPr lang="nb-NO" sz="1600" dirty="0" err="1" smtClean="0"/>
              <a:t>Indicators</a:t>
            </a:r>
            <a:r>
              <a:rPr lang="nb-NO" sz="1600" dirty="0" smtClean="0"/>
              <a:t>”: Norge ligger i front sammen med noen få andre land mht. myndighetenes effektivitet</a:t>
            </a:r>
          </a:p>
          <a:p>
            <a:r>
              <a:rPr lang="nb-NO" sz="1600" dirty="0" smtClean="0"/>
              <a:t>Tillit: Alle undersøkelser tyder på at vi sammen med de andre nordiske land ligger helt i front</a:t>
            </a:r>
          </a:p>
          <a:p>
            <a:r>
              <a:rPr lang="nb-NO" sz="1600" dirty="0" smtClean="0"/>
              <a:t>Tilgang til informasjon: Med Enhetsregisteret ligger vi helt i front når det gjelder åpne data for næringslivet ifølge </a:t>
            </a:r>
            <a:r>
              <a:rPr lang="nb-NO" sz="1600" dirty="0" err="1" smtClean="0"/>
              <a:t>Open</a:t>
            </a:r>
            <a:r>
              <a:rPr lang="nb-NO" sz="1600" dirty="0" smtClean="0"/>
              <a:t> Company Data </a:t>
            </a:r>
            <a:r>
              <a:rPr lang="nb-NO" sz="1600" dirty="0" err="1" smtClean="0"/>
              <a:t>Index</a:t>
            </a:r>
            <a:endParaRPr lang="nb-NO" sz="1600" dirty="0" smtClean="0"/>
          </a:p>
          <a:p>
            <a:r>
              <a:rPr lang="nb-NO" sz="1600" dirty="0" smtClean="0"/>
              <a:t>Digitalisering: Med </a:t>
            </a:r>
            <a:r>
              <a:rPr lang="nb-NO" sz="1600" dirty="0" err="1" smtClean="0"/>
              <a:t>Altinn</a:t>
            </a:r>
            <a:r>
              <a:rPr lang="nb-NO" sz="1600" dirty="0" smtClean="0"/>
              <a:t> er vi på topp for næringslivet, men henger etter på innbyggerdelen</a:t>
            </a:r>
          </a:p>
          <a:p>
            <a:r>
              <a:rPr lang="nb-NO" sz="1600" dirty="0" smtClean="0"/>
              <a:t>Konsekvensutredninger mht. nye lover og regler: Norge ligger et stykke bak i forhold til sammenlignbare land</a:t>
            </a:r>
          </a:p>
          <a:p>
            <a:r>
              <a:rPr lang="nb-NO" sz="1600" dirty="0" smtClean="0"/>
              <a:t>Reduksjonsmål og måloppnåelse: På tross av at vi kom sent i gang ligger vi på linje med sammenlignbare land, og vi er i starten på et større skippertak</a:t>
            </a:r>
          </a:p>
          <a:p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Forenklingsstatistikk fra 2011 til nå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5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4704">
                <a:tc>
                  <a:txBody>
                    <a:bodyPr/>
                    <a:lstStyle/>
                    <a:p>
                      <a:r>
                        <a:rPr lang="nb-NO" dirty="0" smtClean="0"/>
                        <a:t>Regjering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Gjennomførte</a:t>
                      </a:r>
                    </a:p>
                    <a:p>
                      <a:pPr algn="ctr"/>
                      <a:r>
                        <a:rPr lang="nb-NO" dirty="0" smtClean="0"/>
                        <a:t>tiltak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Tiltak under</a:t>
                      </a:r>
                    </a:p>
                    <a:p>
                      <a:pPr algn="ctr"/>
                      <a:r>
                        <a:rPr lang="nb-NO" dirty="0" smtClean="0"/>
                        <a:t>gjennomføring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Årlig</a:t>
                      </a:r>
                      <a:r>
                        <a:rPr lang="nb-NO" baseline="0" dirty="0" smtClean="0"/>
                        <a:t> kostnads-</a:t>
                      </a:r>
                    </a:p>
                    <a:p>
                      <a:pPr algn="ctr"/>
                      <a:r>
                        <a:rPr lang="nb-NO" baseline="0" dirty="0" smtClean="0"/>
                        <a:t>reduksjon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Tiltak på</a:t>
                      </a:r>
                    </a:p>
                    <a:p>
                      <a:pPr algn="ctr"/>
                      <a:r>
                        <a:rPr lang="nb-NO" dirty="0" smtClean="0"/>
                        <a:t>arbeidslisten</a:t>
                      </a:r>
                      <a:endParaRPr lang="nb-NO" dirty="0"/>
                    </a:p>
                  </a:txBody>
                  <a:tcPr anchor="ctr"/>
                </a:tc>
              </a:tr>
              <a:tr h="645423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rgbClr val="2059AE"/>
                          </a:solidFill>
                        </a:rPr>
                        <a:t>Rødgrønn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25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Ca. 5 mrd. kr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40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</a:tr>
              <a:tr h="645423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Dagens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21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27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mtClean="0">
                          <a:solidFill>
                            <a:srgbClr val="2059AE"/>
                          </a:solidFill>
                        </a:rPr>
                        <a:t>Ikke beregnet</a:t>
                      </a:r>
                      <a:endParaRPr lang="nb-NO" dirty="0" smtClean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rgbClr val="2059AE"/>
                          </a:solidFill>
                        </a:rPr>
                        <a:t>110</a:t>
                      </a:r>
                      <a:endParaRPr lang="nb-NO" dirty="0">
                        <a:solidFill>
                          <a:srgbClr val="2059AE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..det skal bli </a:t>
            </a:r>
            <a:r>
              <a:rPr lang="nb-NO" sz="2000" b="1" dirty="0" smtClean="0"/>
              <a:t>enklere å starte </a:t>
            </a:r>
            <a:r>
              <a:rPr lang="nb-NO" sz="2000" dirty="0" smtClean="0"/>
              <a:t>næringsvirksomhet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Redusert aksjekapitalkrav fra NOK 100.000 til NOK 30.000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Revisjonsplikten fjernet for små bedrifter( opp til NOK 5 mill i omsetning)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Digitalisert bedriftsetablering og veiledning (se Start/Drive bedrifter i </a:t>
            </a:r>
            <a:r>
              <a:rPr lang="nb-NO" sz="1800" dirty="0" err="1" smtClean="0"/>
              <a:t>Altinn</a:t>
            </a:r>
            <a:r>
              <a:rPr lang="nb-NO" sz="1800" dirty="0" smtClean="0"/>
              <a:t>) samt innringningstjeneste i Brønnøysund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Gründerportal for enklere bedriftsetablering på nettsiden til Innovasjon Norge (ultimo 2013)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Aksjeloven betydelig forenklet mht stiftelse av aksjeselskaper (enklere og færre dokumenter)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Skattefri omdanning fra NUF til AS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Full elektronisk stiftelse mulig senere i 2014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None/>
            </a:pPr>
            <a:endParaRPr lang="nb-NO" sz="1800" dirty="0" smtClean="0"/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None/>
            </a:pPr>
            <a:endParaRPr lang="nb-NO" sz="1800" dirty="0" smtClean="0"/>
          </a:p>
        </p:txBody>
      </p:sp>
      <p:grpSp>
        <p:nvGrpSpPr>
          <p:cNvPr id="7" name="Gruppe 10"/>
          <p:cNvGrpSpPr/>
          <p:nvPr/>
        </p:nvGrpSpPr>
        <p:grpSpPr>
          <a:xfrm>
            <a:off x="5987196" y="4232128"/>
            <a:ext cx="2149200" cy="2149200"/>
            <a:chOff x="5987196" y="4232128"/>
            <a:chExt cx="2149200" cy="2149200"/>
          </a:xfrm>
        </p:grpSpPr>
        <p:pic>
          <p:nvPicPr>
            <p:cNvPr id="9" name="Bilde 8" descr="Gjennomf++rt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196" y="4232128"/>
              <a:ext cx="2149200" cy="2149200"/>
            </a:xfrm>
            <a:prstGeom prst="rect">
              <a:avLst/>
            </a:prstGeom>
          </p:spPr>
        </p:pic>
        <p:sp>
          <p:nvSpPr>
            <p:cNvPr id="8" name="Sektor 7"/>
            <p:cNvSpPr/>
            <p:nvPr/>
          </p:nvSpPr>
          <p:spPr>
            <a:xfrm rot="10800000">
              <a:off x="6214666" y="4458317"/>
              <a:ext cx="1728000" cy="1728000"/>
            </a:xfrm>
            <a:prstGeom prst="pie">
              <a:avLst>
                <a:gd name="adj1" fmla="val 21421231"/>
                <a:gd name="adj2" fmla="val 546233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0"/>
            <a:ext cx="2098576" cy="922114"/>
          </a:xfrm>
        </p:spPr>
        <p:txBody>
          <a:bodyPr>
            <a:noAutofit/>
          </a:bodyPr>
          <a:lstStyle/>
          <a:p>
            <a:pPr algn="l"/>
            <a:r>
              <a:rPr lang="nb-NO" sz="4000" dirty="0" smtClean="0">
                <a:latin typeface="Gill Sans MT" pitchFamily="34" charset="0"/>
              </a:rPr>
              <a:t>1997</a:t>
            </a:r>
            <a:r>
              <a:rPr lang="nb-NO" sz="4000" dirty="0" smtClean="0">
                <a:latin typeface="Calibri"/>
              </a:rPr>
              <a:t>−</a:t>
            </a:r>
            <a:r>
              <a:rPr lang="nb-NO" sz="4000" dirty="0" smtClean="0">
                <a:latin typeface="Gill Sans MT" pitchFamily="34" charset="0"/>
              </a:rPr>
              <a:t>99</a:t>
            </a:r>
            <a:endParaRPr lang="nb-NO" sz="40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240868"/>
            <a:ext cx="2700300" cy="15121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i="1" dirty="0" smtClean="0">
                <a:latin typeface="Gill Sans MT" pitchFamily="34" charset="0"/>
              </a:rPr>
              <a:t>Kvantesprangene </a:t>
            </a:r>
            <a:r>
              <a:rPr lang="nb-NO" sz="1600" i="1" dirty="0">
                <a:latin typeface="Gill Sans MT" pitchFamily="34" charset="0"/>
              </a:rPr>
              <a:t>i forenklingen vil kunne skje når all behandling kan skje elektronisk</a:t>
            </a:r>
            <a:r>
              <a:rPr lang="nb-NO" sz="1600" i="1" dirty="0" smtClean="0">
                <a:latin typeface="Gill Sans MT" pitchFamily="34" charset="0"/>
              </a:rPr>
              <a:t>.</a:t>
            </a:r>
          </a:p>
          <a:p>
            <a:pPr marL="0" indent="0">
              <a:buNone/>
            </a:pPr>
            <a:r>
              <a:rPr lang="nb-NO" sz="1600" dirty="0" smtClean="0">
                <a:latin typeface="Gill Sans MT" pitchFamily="34" charset="0"/>
              </a:rPr>
              <a:t>  	Lars Sponheim</a:t>
            </a:r>
            <a:endParaRPr lang="nb-NO" sz="1600" dirty="0">
              <a:latin typeface="Gill Sans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800708"/>
            <a:ext cx="13761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AR BEKLAGET: Grete Knudsen har tidligere beklaget at hun bebreidet Hermansen offentlig i stedet for på kammerset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8" b="7374"/>
          <a:stretch>
            <a:fillRect/>
          </a:stretch>
        </p:blipFill>
        <p:spPr bwMode="auto">
          <a:xfrm>
            <a:off x="6732240" y="800708"/>
            <a:ext cx="1476164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97860" y="0"/>
            <a:ext cx="20985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2000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7884" y="0"/>
            <a:ext cx="226825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2001</a:t>
            </a:r>
            <a:r>
              <a:rPr lang="nb-NO" sz="4000" dirty="0" smtClean="0">
                <a:latin typeface="Calibri"/>
              </a:rPr>
              <a:t>−</a:t>
            </a: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03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0070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6372200" y="2285581"/>
            <a:ext cx="2771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latin typeface="Gill Sans MT" pitchFamily="34" charset="0"/>
              </a:rPr>
              <a:t>Nå vil jeg vurdere </a:t>
            </a:r>
            <a:r>
              <a:rPr lang="nb-NO" sz="1600" i="1" dirty="0">
                <a:latin typeface="Gill Sans MT" pitchFamily="34" charset="0"/>
              </a:rPr>
              <a:t>før </a:t>
            </a:r>
            <a:r>
              <a:rPr lang="nb-NO" sz="1600" i="1" dirty="0" smtClean="0">
                <a:latin typeface="Gill Sans MT" pitchFamily="34" charset="0"/>
              </a:rPr>
              <a:t>jeg iverksetter endringer </a:t>
            </a:r>
            <a:r>
              <a:rPr lang="nb-NO" sz="1600" i="1" dirty="0">
                <a:latin typeface="Gill Sans MT" pitchFamily="34" charset="0"/>
              </a:rPr>
              <a:t>i småbedriftenes rammevilkår. </a:t>
            </a:r>
            <a:endParaRPr lang="nb-NO" sz="1600" i="1" dirty="0" smtClean="0">
              <a:latin typeface="Gill Sans MT" pitchFamily="34" charset="0"/>
            </a:endParaRPr>
          </a:p>
          <a:p>
            <a:pPr algn="r"/>
            <a:r>
              <a:rPr lang="nb-NO" sz="1600" dirty="0" smtClean="0">
                <a:latin typeface="Gill Sans MT" pitchFamily="34" charset="0"/>
              </a:rPr>
              <a:t>Grete Knudsen</a:t>
            </a:r>
            <a:endParaRPr lang="nb-NO" sz="1600" dirty="0">
              <a:latin typeface="Gill Sans M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35896" y="2240868"/>
            <a:ext cx="2160240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i="1" dirty="0" smtClean="0">
                <a:latin typeface="Gill Sans MT" pitchFamily="34" charset="0"/>
              </a:rPr>
              <a:t>Vi må defintivt gjøre det enklere, og det er det vi gjør.</a:t>
            </a:r>
          </a:p>
          <a:p>
            <a:pPr marL="0" indent="0" algn="r">
              <a:buNone/>
            </a:pPr>
            <a:r>
              <a:rPr lang="nb-NO" sz="1600" dirty="0" smtClean="0">
                <a:latin typeface="Gill Sans MT" pitchFamily="34" charset="0"/>
              </a:rPr>
              <a:t>Ansgar Gabrielsen</a:t>
            </a:r>
            <a:endParaRPr lang="nb-NO" sz="1600" dirty="0">
              <a:latin typeface="Gill Sans MT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34" r="2478" b="23944"/>
          <a:stretch>
            <a:fillRect/>
          </a:stretch>
        </p:blipFill>
        <p:spPr bwMode="auto">
          <a:xfrm>
            <a:off x="971600" y="4185084"/>
            <a:ext cx="1488405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adressa.no/multimedia/archive/01093/odd_eriksen_2_109382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28" b="26562"/>
          <a:stretch>
            <a:fillRect/>
          </a:stretch>
        </p:blipFill>
        <p:spPr bwMode="auto">
          <a:xfrm>
            <a:off x="3851920" y="414908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40952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2"/>
          <p:cNvSpPr txBox="1"/>
          <p:nvPr/>
        </p:nvSpPr>
        <p:spPr>
          <a:xfrm>
            <a:off x="3491880" y="5697252"/>
            <a:ext cx="22322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latin typeface="Gill Sans MT" pitchFamily="34" charset="0"/>
              </a:rPr>
              <a:t>Arbeidet </a:t>
            </a:r>
            <a:r>
              <a:rPr lang="nb-NO" sz="1600" i="1" dirty="0">
                <a:latin typeface="Gill Sans MT" pitchFamily="34" charset="0"/>
              </a:rPr>
              <a:t>for forenkling </a:t>
            </a:r>
            <a:r>
              <a:rPr lang="nb-NO" sz="1600" i="1" dirty="0" smtClean="0">
                <a:latin typeface="Gill Sans MT" pitchFamily="34" charset="0"/>
              </a:rPr>
              <a:t>og tilrettelegging </a:t>
            </a:r>
            <a:r>
              <a:rPr lang="nb-NO" sz="1600" i="1" dirty="0">
                <a:latin typeface="Gill Sans MT" pitchFamily="34" charset="0"/>
              </a:rPr>
              <a:t>for </a:t>
            </a:r>
            <a:r>
              <a:rPr lang="nb-NO" sz="1600" i="1" dirty="0" smtClean="0">
                <a:latin typeface="Gill Sans MT" pitchFamily="34" charset="0"/>
              </a:rPr>
              <a:t>næringslivet er viktig.</a:t>
            </a:r>
          </a:p>
          <a:p>
            <a:pPr algn="r"/>
            <a:r>
              <a:rPr lang="nb-NO" sz="1600" dirty="0" smtClean="0">
                <a:latin typeface="Gill Sans MT" pitchFamily="34" charset="0"/>
              </a:rPr>
              <a:t>Odd Eriksen</a:t>
            </a:r>
            <a:endParaRPr lang="nb-NO" sz="1600" dirty="0">
              <a:latin typeface="Gill Sans MT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7220" y="3442990"/>
            <a:ext cx="20985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2004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491880" y="3465004"/>
            <a:ext cx="20985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2005</a:t>
            </a:r>
            <a:r>
              <a:rPr lang="nb-NO" sz="4000" dirty="0" smtClean="0">
                <a:latin typeface="Calibri"/>
              </a:rPr>
              <a:t>−</a:t>
            </a: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06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33864" y="3392996"/>
            <a:ext cx="20985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2007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408204" y="5697252"/>
            <a:ext cx="23402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i="1" dirty="0">
                <a:latin typeface="Gill Sans MT" pitchFamily="34" charset="0"/>
              </a:rPr>
              <a:t>Forenkling - ikke så enkelt, men langt fra </a:t>
            </a:r>
            <a:r>
              <a:rPr lang="nb-NO" sz="1600" i="1" dirty="0" smtClean="0">
                <a:latin typeface="Gill Sans MT" pitchFamily="34" charset="0"/>
              </a:rPr>
              <a:t>umulig!</a:t>
            </a:r>
          </a:p>
          <a:p>
            <a:pPr algn="r"/>
            <a:r>
              <a:rPr lang="nb-NO" sz="1600" dirty="0" smtClean="0">
                <a:latin typeface="Gill Sans MT" pitchFamily="34" charset="0"/>
              </a:rPr>
              <a:t>Dag Terje Andersen</a:t>
            </a:r>
            <a:endParaRPr lang="nb-NO" sz="1600" dirty="0">
              <a:latin typeface="Gill Sans MT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575556" y="5697252"/>
            <a:ext cx="22322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latin typeface="Gill Sans MT" pitchFamily="34" charset="0"/>
              </a:rPr>
              <a:t>Bedriftene skal bruke minst mulig ressurser på rapportering</a:t>
            </a:r>
          </a:p>
          <a:p>
            <a:pPr algn="r"/>
            <a:r>
              <a:rPr lang="nb-NO" sz="1600" dirty="0" smtClean="0">
                <a:latin typeface="Gill Sans MT" pitchFamily="34" charset="0"/>
              </a:rPr>
              <a:t>Børge </a:t>
            </a:r>
            <a:r>
              <a:rPr lang="nb-NO" sz="1600" dirty="0" err="1" smtClean="0">
                <a:latin typeface="Gill Sans MT" pitchFamily="34" charset="0"/>
              </a:rPr>
              <a:t>Brende</a:t>
            </a:r>
            <a:endParaRPr lang="nb-NO" sz="1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1800" dirty="0" smtClean="0"/>
              <a:t>..det skal bli </a:t>
            </a:r>
            <a:r>
              <a:rPr lang="nb-NO" sz="1800" b="1" dirty="0" smtClean="0"/>
              <a:t>enklere å drive </a:t>
            </a:r>
            <a:r>
              <a:rPr lang="nb-NO" sz="1800" dirty="0" smtClean="0"/>
              <a:t>næringsvirksomhet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Halvering av oppbevaringstid for regnskapsdokumentasjon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Revisjonsplikten fjernet for små bedrifter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Oppheving av reglene om korreksjonsinntekt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Forenklinger i bokføringsloven og </a:t>
            </a:r>
            <a:r>
              <a:rPr lang="nb-NO" sz="1600" dirty="0" err="1" smtClean="0"/>
              <a:t>verdipapirhandelloven</a:t>
            </a:r>
            <a:endParaRPr lang="nb-NO" sz="1600" dirty="0" smtClean="0"/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Forenklinger i Konkurranseloven, heving av terskelverdi for meldeplikt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Forenkling av aksjeloven – stiftelse, kapitalregler og styring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Fullelektronisk </a:t>
            </a:r>
            <a:r>
              <a:rPr lang="nb-NO" sz="1600" dirty="0" err="1" smtClean="0"/>
              <a:t>samordnet</a:t>
            </a:r>
            <a:r>
              <a:rPr lang="nb-NO" sz="1600" dirty="0" smtClean="0"/>
              <a:t> registermelding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Skattefri omdanning fra NUF til AS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Enklere og mindre rapportering til SSB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Forskriftsforenklinger på en rekke områder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endParaRPr lang="nb-NO" sz="16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6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6618567" y="4273358"/>
            <a:ext cx="2149635" cy="21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ktor 7"/>
          <p:cNvSpPr/>
          <p:nvPr/>
        </p:nvSpPr>
        <p:spPr>
          <a:xfrm rot="10800000">
            <a:off x="6896838" y="4513149"/>
            <a:ext cx="1692000" cy="1692000"/>
          </a:xfrm>
          <a:prstGeom prst="pie">
            <a:avLst>
              <a:gd name="adj1" fmla="val 13065760"/>
              <a:gd name="adj2" fmla="val 53999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..kravene til drift skal</a:t>
            </a:r>
            <a:r>
              <a:rPr lang="nb-NO" sz="2000" b="1" dirty="0" smtClean="0"/>
              <a:t> skille mellom små og store </a:t>
            </a:r>
            <a:r>
              <a:rPr lang="nb-NO" sz="2000" dirty="0" smtClean="0"/>
              <a:t>bedrifter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Revisjonsplikten fjernet for små bedrifter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Forenklinger i aksjeloven 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5886938" y="2293138"/>
            <a:ext cx="2149635" cy="21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ktor 7"/>
          <p:cNvSpPr/>
          <p:nvPr/>
        </p:nvSpPr>
        <p:spPr>
          <a:xfrm rot="10800000">
            <a:off x="6165209" y="2536303"/>
            <a:ext cx="1692000" cy="1692000"/>
          </a:xfrm>
          <a:prstGeom prst="pie">
            <a:avLst>
              <a:gd name="adj1" fmla="val 10680909"/>
              <a:gd name="adj2" fmla="val 53999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..det skal tilstrebes en ny </a:t>
            </a:r>
            <a:r>
              <a:rPr lang="nb-NO" sz="2000" b="1" dirty="0" smtClean="0"/>
              <a:t>serviceholdning</a:t>
            </a:r>
            <a:r>
              <a:rPr lang="nb-NO" sz="2000" dirty="0" smtClean="0"/>
              <a:t> både i tid og form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Samordning av tilsyn med havbruksnæringen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Innovasjon Norge – forenklet tjenesteportefølje og enklere kundedialog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Mattilsynets regellesehjelp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Nettportal for arbeidsinnvandring og tjenesteimport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Fokus på svartider og veiledning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Gründerportal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5886938" y="4035407"/>
            <a:ext cx="2149635" cy="21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ktor 7"/>
          <p:cNvSpPr/>
          <p:nvPr/>
        </p:nvSpPr>
        <p:spPr>
          <a:xfrm rot="10800000">
            <a:off x="6192364" y="4278572"/>
            <a:ext cx="1656000" cy="1692000"/>
          </a:xfrm>
          <a:prstGeom prst="pie">
            <a:avLst>
              <a:gd name="adj1" fmla="val 10680909"/>
              <a:gd name="adj2" fmla="val 105491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..etterspurt informasjon fra forvaltningen skal finnes </a:t>
            </a:r>
            <a:r>
              <a:rPr lang="nb-NO" sz="2000" b="1" dirty="0" smtClean="0"/>
              <a:t>ett sted</a:t>
            </a:r>
            <a:r>
              <a:rPr lang="nb-NO" sz="2000" dirty="0" smtClean="0"/>
              <a:t>, den skal være relevant og komme hurtig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Nye mer helhetlige </a:t>
            </a:r>
            <a:r>
              <a:rPr lang="nb-NO" sz="1800" dirty="0" err="1" smtClean="0"/>
              <a:t>HMS-forskrifter</a:t>
            </a:r>
            <a:r>
              <a:rPr lang="nb-NO" sz="1800" dirty="0" smtClean="0"/>
              <a:t> (fra 47 til 6)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Forskriftsforenkling innen fiskeri (fra seks til en)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err="1" smtClean="0"/>
              <a:t>Regelhjelp.no</a:t>
            </a:r>
            <a:endParaRPr lang="nb-NO" sz="1800" dirty="0" smtClean="0"/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Samling av etterspurt informasjon via </a:t>
            </a:r>
            <a:r>
              <a:rPr lang="nb-NO" sz="1800" dirty="0" err="1" smtClean="0"/>
              <a:t>Altinn/BRREG</a:t>
            </a:r>
            <a:endParaRPr lang="nb-NO" sz="1800" dirty="0" smtClean="0"/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5886938" y="4467455"/>
            <a:ext cx="2149635" cy="21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ktor 8"/>
          <p:cNvSpPr/>
          <p:nvPr/>
        </p:nvSpPr>
        <p:spPr>
          <a:xfrm rot="10800000">
            <a:off x="6183103" y="4710620"/>
            <a:ext cx="1656000" cy="1692000"/>
          </a:xfrm>
          <a:prstGeom prst="pie">
            <a:avLst>
              <a:gd name="adj1" fmla="val 10680909"/>
              <a:gd name="adj2" fmla="val 105491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..bidra til at det </a:t>
            </a:r>
            <a:r>
              <a:rPr lang="nb-NO" sz="2000" b="1" dirty="0" smtClean="0"/>
              <a:t>ikke</a:t>
            </a:r>
            <a:r>
              <a:rPr lang="nb-NO" sz="2000" dirty="0" smtClean="0"/>
              <a:t> innføres </a:t>
            </a:r>
            <a:r>
              <a:rPr lang="nb-NO" sz="2000" b="1" dirty="0" smtClean="0"/>
              <a:t>nye byrder</a:t>
            </a:r>
            <a:r>
              <a:rPr lang="nb-NO" sz="2000" dirty="0" smtClean="0"/>
              <a:t> for næringslivet uten at konsekvensene er grundig vurdert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Bremse forslag om nye reguleringer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smtClean="0"/>
              <a:t>Enklere utredningsinstruks under arbeid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800" dirty="0" err="1" smtClean="0"/>
              <a:t>Regelråd</a:t>
            </a:r>
            <a:r>
              <a:rPr lang="nb-NO" sz="1800" dirty="0" smtClean="0"/>
              <a:t> etter Svensk modell fra 2015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None/>
            </a:pPr>
            <a:endParaRPr lang="nb-NO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5868274" y="2253799"/>
            <a:ext cx="2149635" cy="21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ktor 7"/>
          <p:cNvSpPr/>
          <p:nvPr/>
        </p:nvSpPr>
        <p:spPr>
          <a:xfrm rot="10800000">
            <a:off x="6183103" y="2500299"/>
            <a:ext cx="1656000" cy="1692000"/>
          </a:xfrm>
          <a:prstGeom prst="pie">
            <a:avLst>
              <a:gd name="adj1" fmla="val 10680909"/>
              <a:gd name="adj2" fmla="val 105491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Forenklingsarbeidets mål er at..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956456" cy="4525963"/>
          </a:xfrm>
        </p:spPr>
        <p:txBody>
          <a:bodyPr rIns="0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..</a:t>
            </a:r>
            <a:r>
              <a:rPr lang="nb-NO" sz="2000" b="1" dirty="0" smtClean="0"/>
              <a:t>digitalisering</a:t>
            </a:r>
            <a:r>
              <a:rPr lang="nb-NO" sz="2000" dirty="0" smtClean="0"/>
              <a:t> er hovedregelen, samme data skal rapporteres kun </a:t>
            </a:r>
            <a:r>
              <a:rPr lang="nb-NO" sz="2000" b="1" dirty="0" smtClean="0"/>
              <a:t>én gang </a:t>
            </a:r>
            <a:r>
              <a:rPr lang="nb-NO" sz="2000" dirty="0" smtClean="0"/>
              <a:t>og det skal blir </a:t>
            </a:r>
            <a:r>
              <a:rPr lang="nb-NO" sz="2000" b="1" dirty="0" smtClean="0"/>
              <a:t>færre og enklere </a:t>
            </a:r>
            <a:r>
              <a:rPr lang="nb-NO" sz="2000" dirty="0" smtClean="0"/>
              <a:t>skjemaer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E-faktura i stat og kommune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Elektronisk skattekort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Elektronisk kontoutskrift for tollkreditt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Elektronisk resept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EDAG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Elektronisk levering av omsetningsoppgaven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Elektronisk innmelding av sykefravær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Enklere signeringskrav til Enhets- og </a:t>
            </a:r>
            <a:r>
              <a:rPr lang="nb-NO" sz="1600" dirty="0" err="1" smtClean="0"/>
              <a:t>Foretaksreg</a:t>
            </a:r>
            <a:r>
              <a:rPr lang="nb-NO" sz="1600" dirty="0" smtClean="0"/>
              <a:t>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Digitalisering av skjemaer, søknader og rapporter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r>
              <a:rPr lang="nb-NO" sz="1600" dirty="0" smtClean="0"/>
              <a:t>Fullelektronisk </a:t>
            </a:r>
            <a:r>
              <a:rPr lang="nb-NO" sz="1600" dirty="0" err="1" smtClean="0"/>
              <a:t>samordnet</a:t>
            </a:r>
            <a:r>
              <a:rPr lang="nb-NO" sz="1600" dirty="0" smtClean="0"/>
              <a:t> registermelding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Blip>
                <a:blip r:embed="rId2"/>
              </a:buBlip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nb-NO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501">
            <a:off x="6006499" y="2437154"/>
            <a:ext cx="2149635" cy="21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ktor 7"/>
          <p:cNvSpPr/>
          <p:nvPr/>
        </p:nvSpPr>
        <p:spPr>
          <a:xfrm rot="10800000">
            <a:off x="6302664" y="2680319"/>
            <a:ext cx="1656000" cy="1692000"/>
          </a:xfrm>
          <a:prstGeom prst="pie">
            <a:avLst>
              <a:gd name="adj1" fmla="val 16146271"/>
              <a:gd name="adj2" fmla="val 54458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Plassholder for innhold 6"/>
          <p:cNvGraphicFramePr>
            <a:graphicFrameLocks noGrp="1"/>
          </p:cNvGraphicFramePr>
          <p:nvPr/>
        </p:nvGraphicFramePr>
        <p:xfrm>
          <a:off x="539552" y="1700808"/>
          <a:ext cx="8208912" cy="449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 er godt i gang, men krevende beslutninger og mye arbeid gjenstår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55576" y="4077072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4,5 mrd.</a:t>
            </a:r>
            <a:endParaRPr lang="nb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059832" y="321297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3−4 mrd.</a:t>
            </a:r>
            <a:endParaRPr lang="nb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995936" y="19888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6−7 mrd.</a:t>
            </a:r>
            <a:endParaRPr lang="nb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3707904" y="3573016"/>
            <a:ext cx="2484276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pPr>
              <a:buFontTx/>
              <a:buChar char="-"/>
            </a:pPr>
            <a:r>
              <a:rPr lang="nb-NO" sz="1000" dirty="0" smtClean="0"/>
              <a:t> Plan- og </a:t>
            </a:r>
            <a:r>
              <a:rPr lang="nb-NO" sz="1000" dirty="0" err="1" smtClean="0"/>
              <a:t>bygn.lov</a:t>
            </a:r>
            <a:endParaRPr lang="nb-NO" sz="1000" dirty="0" smtClean="0"/>
          </a:p>
          <a:p>
            <a:pPr>
              <a:buFontTx/>
              <a:buChar char="-"/>
            </a:pPr>
            <a:r>
              <a:rPr lang="nb-NO" sz="1000" dirty="0" smtClean="0"/>
              <a:t> Altinn forbedringer</a:t>
            </a:r>
          </a:p>
          <a:p>
            <a:pPr>
              <a:buFontTx/>
              <a:buChar char="-"/>
            </a:pPr>
            <a:r>
              <a:rPr lang="nb-NO" sz="1000" dirty="0" smtClean="0"/>
              <a:t> EUs regnskapsdirektiv</a:t>
            </a:r>
          </a:p>
          <a:p>
            <a:pPr>
              <a:buFontTx/>
              <a:buChar char="-"/>
            </a:pPr>
            <a:r>
              <a:rPr lang="nb-NO" sz="1000" dirty="0" smtClean="0"/>
              <a:t> SARI </a:t>
            </a:r>
          </a:p>
          <a:p>
            <a:pPr>
              <a:buFontTx/>
              <a:buChar char="-"/>
            </a:pPr>
            <a:r>
              <a:rPr lang="nb-NO" sz="1000" dirty="0" smtClean="0"/>
              <a:t> Forenkling reiser </a:t>
            </a:r>
          </a:p>
          <a:p>
            <a:pPr>
              <a:buFontTx/>
              <a:buChar char="-"/>
            </a:pPr>
            <a:r>
              <a:rPr lang="nb-NO" sz="1000" dirty="0" smtClean="0"/>
              <a:t> Aktiveringsgrense varige driftsmidler </a:t>
            </a:r>
          </a:p>
          <a:p>
            <a:pPr>
              <a:buFontTx/>
              <a:buChar char="-"/>
            </a:pPr>
            <a:r>
              <a:rPr lang="nb-NO" sz="1000" dirty="0" smtClean="0"/>
              <a:t> Forenklet selvangivelse næringslivet </a:t>
            </a:r>
          </a:p>
          <a:p>
            <a:endParaRPr lang="nb-NO" sz="10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4788024" y="2492896"/>
            <a:ext cx="1980220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nb-NO" sz="1000" dirty="0" smtClean="0"/>
              <a:t>- Offentlige innkjøp</a:t>
            </a:r>
          </a:p>
          <a:p>
            <a:r>
              <a:rPr lang="nb-NO" sz="1000" dirty="0" smtClean="0"/>
              <a:t>- NRS forenkling bokføring</a:t>
            </a:r>
          </a:p>
          <a:p>
            <a:pPr>
              <a:buFontTx/>
              <a:buChar char="-"/>
            </a:pPr>
            <a:r>
              <a:rPr lang="nb-NO" sz="1000" dirty="0" smtClean="0"/>
              <a:t> Skatt/avgift FIN</a:t>
            </a:r>
          </a:p>
          <a:p>
            <a:pPr>
              <a:buFontTx/>
              <a:buChar char="-"/>
            </a:pPr>
            <a:r>
              <a:rPr lang="nb-NO" sz="1000" dirty="0" smtClean="0"/>
              <a:t> IA avtale og HMS regler</a:t>
            </a:r>
          </a:p>
          <a:p>
            <a:pPr>
              <a:buFontTx/>
              <a:buChar char="-"/>
            </a:pPr>
            <a:r>
              <a:rPr lang="nb-NO" sz="1000" dirty="0" smtClean="0"/>
              <a:t> Utvidelse fritak revisjon</a:t>
            </a:r>
          </a:p>
          <a:p>
            <a:pPr>
              <a:buFontTx/>
              <a:buChar char="-"/>
            </a:pPr>
            <a:endParaRPr lang="nb-NO" sz="1000" dirty="0" smtClean="0"/>
          </a:p>
          <a:p>
            <a:pPr>
              <a:buFontTx/>
              <a:buChar char="-"/>
            </a:pPr>
            <a:endParaRPr lang="nb-NO" sz="1000" dirty="0" smtClean="0"/>
          </a:p>
          <a:p>
            <a:pPr>
              <a:buFontTx/>
              <a:buChar char="-"/>
            </a:pPr>
            <a:endParaRPr lang="nb-NO" sz="1000" dirty="0" smtClean="0"/>
          </a:p>
          <a:p>
            <a:endParaRPr lang="nb-NO" sz="10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7452320" y="198884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15 mrd.</a:t>
            </a:r>
            <a:endParaRPr lang="nb-NO" sz="14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6444208" y="162880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2–3 mrd.</a:t>
            </a:r>
            <a:endParaRPr lang="nb-NO" sz="14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403648" y="4581128"/>
            <a:ext cx="2628292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buFontTx/>
              <a:buChar char="-"/>
            </a:pPr>
            <a:r>
              <a:rPr lang="nb-NO" sz="1000" dirty="0" smtClean="0"/>
              <a:t> Aksjelov</a:t>
            </a:r>
          </a:p>
          <a:p>
            <a:pPr>
              <a:buFontTx/>
              <a:buChar char="-"/>
            </a:pPr>
            <a:r>
              <a:rPr lang="nb-NO" sz="1000" dirty="0" smtClean="0"/>
              <a:t> Fritak revisjon</a:t>
            </a:r>
          </a:p>
          <a:p>
            <a:pPr>
              <a:buFontTx/>
              <a:buChar char="-"/>
            </a:pPr>
            <a:r>
              <a:rPr lang="nb-NO" sz="1000" dirty="0" smtClean="0"/>
              <a:t> E-faktura i staten</a:t>
            </a:r>
          </a:p>
          <a:p>
            <a:pPr>
              <a:buFontTx/>
              <a:buChar char="-"/>
            </a:pPr>
            <a:r>
              <a:rPr lang="nb-NO" sz="1000" dirty="0" smtClean="0"/>
              <a:t> Bokføringsstandardstyrets rapporter</a:t>
            </a:r>
          </a:p>
          <a:p>
            <a:endParaRPr lang="nb-NO" sz="1000" dirty="0" smtClean="0"/>
          </a:p>
          <a:p>
            <a:pPr>
              <a:buFontTx/>
              <a:buChar char="-"/>
            </a:pPr>
            <a:endParaRPr lang="nb-NO" sz="1000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2555776" y="4149080"/>
            <a:ext cx="2628292" cy="76944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buFontTx/>
              <a:buChar char="-"/>
            </a:pPr>
            <a:r>
              <a:rPr lang="nb-NO" sz="1000" dirty="0" smtClean="0"/>
              <a:t> EDAG</a:t>
            </a:r>
          </a:p>
          <a:p>
            <a:pPr>
              <a:buFontTx/>
              <a:buChar char="-"/>
            </a:pPr>
            <a:r>
              <a:rPr lang="nb-NO" sz="1000" dirty="0" smtClean="0"/>
              <a:t> E-tinglysning</a:t>
            </a:r>
          </a:p>
          <a:p>
            <a:pPr>
              <a:buFontTx/>
              <a:buChar char="-"/>
            </a:pPr>
            <a:r>
              <a:rPr lang="nb-NO" sz="1000" dirty="0" smtClean="0"/>
              <a:t> E-faktura i kom.</a:t>
            </a:r>
          </a:p>
          <a:p>
            <a:pPr>
              <a:buFontTx/>
              <a:buChar char="-"/>
            </a:pPr>
            <a:r>
              <a:rPr lang="nb-NO" sz="1000" dirty="0" smtClean="0"/>
              <a:t> Oppbevaringsplikt</a:t>
            </a:r>
          </a:p>
          <a:p>
            <a:pPr>
              <a:buFontTx/>
              <a:buChar char="-"/>
            </a:pPr>
            <a:endParaRPr lang="nb-NO" sz="10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1835696" y="38610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1,1 mrd.</a:t>
            </a:r>
            <a:endParaRPr lang="nb-NO" sz="1400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5076056" y="56612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−X mrd.</a:t>
            </a:r>
            <a:endParaRPr lang="nb-NO" sz="14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179388" y="1556792"/>
            <a:ext cx="3888556" cy="13926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Tiltak under gjennomføring må ferdigstilles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Kommende tiltak må iverksettes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Nye tiltak må besluttes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Nye pålegg må begrenses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Nye tiltak må identifiseres for å fylle gap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nb-NO" sz="1200" dirty="0" smtClean="0"/>
              <a:t> Alle gevinstpotensialer og tidslinjer må optimaliseres</a:t>
            </a:r>
            <a:endParaRPr lang="nb-NO" sz="12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588224" y="1916832"/>
            <a:ext cx="56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?</a:t>
            </a:r>
            <a:endParaRPr lang="nb-N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396044"/>
          </a:xfrm>
        </p:spPr>
        <p:txBody>
          <a:bodyPr>
            <a:noAutofit/>
          </a:bodyPr>
          <a:lstStyle/>
          <a:p>
            <a:r>
              <a:rPr lang="nb-NO" sz="2000" dirty="0" smtClean="0"/>
              <a:t>Forenklingstiltak – hovedpunkter fremover</a:t>
            </a:r>
            <a:endParaRPr lang="nb-NO" sz="2000" dirty="0"/>
          </a:p>
        </p:txBody>
      </p:sp>
      <p:pic>
        <p:nvPicPr>
          <p:cNvPr id="7" name="Plassholder for innhold 6" descr="Skjermbil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150"/>
            <a:ext cx="7706423" cy="5581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http://www.3masons.com/Three_Stonecutters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45"/>
            <a:ext cx="9144000" cy="6864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55576" y="2672916"/>
            <a:ext cx="7632700" cy="1470025"/>
          </a:xfrm>
        </p:spPr>
        <p:txBody>
          <a:bodyPr>
            <a:noAutofit/>
          </a:bodyPr>
          <a:lstStyle/>
          <a:p>
            <a:r>
              <a:rPr lang="nb-NO" sz="3200" dirty="0" smtClean="0"/>
              <a:t>Status Regjeringens forenklingsarbeide for næringslivet</a:t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572" y="4293096"/>
            <a:ext cx="7632700" cy="37089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Trondheim Næringsforening 3.9.2014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719572" y="4905164"/>
            <a:ext cx="7632700" cy="323850"/>
          </a:xfrm>
        </p:spPr>
        <p:txBody>
          <a:bodyPr>
            <a:normAutofit fontScale="92500" lnSpcReduction="20000"/>
          </a:bodyPr>
          <a:lstStyle/>
          <a:p>
            <a:r>
              <a:rPr lang="nb-NO" sz="2000" dirty="0" smtClean="0"/>
              <a:t>Hans-Jørgen Blomseth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324" y="130622"/>
            <a:ext cx="1774540" cy="634082"/>
          </a:xfrm>
        </p:spPr>
        <p:txBody>
          <a:bodyPr>
            <a:noAutofit/>
          </a:bodyPr>
          <a:lstStyle/>
          <a:p>
            <a:r>
              <a:rPr lang="nb-NO" sz="4000" dirty="0" smtClean="0">
                <a:latin typeface="Gill Sans MT" pitchFamily="34" charset="0"/>
              </a:rPr>
              <a:t>2008</a:t>
            </a:r>
            <a:endParaRPr lang="nb-NO" sz="2400" dirty="0">
              <a:latin typeface="Gill Sans MT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72716"/>
            <a:ext cx="4267572" cy="3420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458" y="3248980"/>
            <a:ext cx="4483445" cy="3276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96136" y="2506886"/>
            <a:ext cx="17745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2009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nb-NO" sz="4000" b="1" dirty="0" smtClean="0">
                <a:ea typeface="Verdana" pitchFamily="34" charset="0"/>
                <a:cs typeface="Verdana" pitchFamily="34" charset="0"/>
              </a:rPr>
              <a:t>F</a:t>
            </a:r>
            <a:r>
              <a:rPr lang="nb-NO" sz="4000" b="1" dirty="0" smtClean="0"/>
              <a:t>orenkling er krevende 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 l="23887" t="9236" r="21788" b="1600"/>
          <a:stretch>
            <a:fillRect/>
          </a:stretch>
        </p:blipFill>
        <p:spPr bwMode="auto">
          <a:xfrm>
            <a:off x="7155384" y="5301328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6912404" y="4236881"/>
            <a:ext cx="12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2010</a:t>
            </a:r>
          </a:p>
          <a:p>
            <a:pPr algn="ctr"/>
            <a:r>
              <a:rPr lang="nb-NO" sz="1400" dirty="0" smtClean="0"/>
              <a:t>Reduksjon av adm. kostnader</a:t>
            </a:r>
            <a:endParaRPr lang="nb-NO" sz="14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 l="24215" t="9236" r="23752" b="838"/>
          <a:stretch>
            <a:fillRect/>
          </a:stretch>
        </p:blipFill>
        <p:spPr bwMode="auto">
          <a:xfrm>
            <a:off x="4821086" y="4169411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" name="TekstSylinder 14"/>
          <p:cNvSpPr txBox="1"/>
          <p:nvPr/>
        </p:nvSpPr>
        <p:spPr>
          <a:xfrm>
            <a:off x="4596098" y="3104964"/>
            <a:ext cx="12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2008</a:t>
            </a:r>
          </a:p>
          <a:p>
            <a:pPr algn="ctr"/>
            <a:r>
              <a:rPr lang="nb-NO" sz="1400" dirty="0" smtClean="0"/>
              <a:t>Tid for nyskapning og produksjon</a:t>
            </a:r>
            <a:endParaRPr lang="nb-NO" sz="1400" dirty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 l="2929" t="17414" r="5782" b="3945"/>
          <a:stretch>
            <a:fillRect/>
          </a:stretch>
        </p:blipFill>
        <p:spPr bwMode="auto">
          <a:xfrm>
            <a:off x="1265655" y="2168860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" name="TekstSylinder 16"/>
          <p:cNvSpPr txBox="1"/>
          <p:nvPr/>
        </p:nvSpPr>
        <p:spPr>
          <a:xfrm>
            <a:off x="1049631" y="1160748"/>
            <a:ext cx="129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2005</a:t>
            </a:r>
          </a:p>
          <a:p>
            <a:pPr algn="ctr"/>
            <a:r>
              <a:rPr lang="nb-NO" sz="1400" dirty="0" smtClean="0"/>
              <a:t>Et enklere Norge</a:t>
            </a:r>
            <a:endParaRPr lang="nb-NO" sz="1400" dirty="0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 l="6838" t="17414" r="9454" b="3945"/>
          <a:stretch>
            <a:fillRect/>
          </a:stretch>
        </p:blipFill>
        <p:spPr bwMode="auto">
          <a:xfrm>
            <a:off x="2480763" y="2693247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TekstSylinder 18"/>
          <p:cNvSpPr txBox="1"/>
          <p:nvPr/>
        </p:nvSpPr>
        <p:spPr>
          <a:xfrm>
            <a:off x="2231740" y="1484784"/>
            <a:ext cx="129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2007</a:t>
            </a:r>
          </a:p>
          <a:p>
            <a:pPr algn="ctr"/>
            <a:r>
              <a:rPr lang="nb-NO" sz="1400" dirty="0" err="1" smtClean="0"/>
              <a:t>Elektr</a:t>
            </a:r>
            <a:r>
              <a:rPr lang="nb-NO" sz="1400" dirty="0" smtClean="0"/>
              <a:t>. tjenester </a:t>
            </a:r>
            <a:br>
              <a:rPr lang="nb-NO" sz="1400" dirty="0" smtClean="0"/>
            </a:br>
            <a:r>
              <a:rPr lang="nb-NO" sz="1400" dirty="0" smtClean="0"/>
              <a:t>for næringslivet</a:t>
            </a:r>
            <a:endParaRPr lang="nb-NO" sz="1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3473949" y="2384884"/>
            <a:ext cx="12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2006 – 2009</a:t>
            </a:r>
          </a:p>
          <a:p>
            <a:pPr algn="ctr"/>
            <a:r>
              <a:rPr lang="nb-NO" sz="1400" dirty="0" smtClean="0"/>
              <a:t>Kartlegging </a:t>
            </a:r>
            <a:br>
              <a:rPr lang="nb-NO" sz="1400" dirty="0" smtClean="0"/>
            </a:br>
            <a:r>
              <a:rPr lang="nb-NO" sz="1400" dirty="0" smtClean="0"/>
              <a:t>adm. kostnader</a:t>
            </a:r>
            <a:endParaRPr lang="nb-NO" sz="1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5718247" y="3681028"/>
            <a:ext cx="12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2010</a:t>
            </a:r>
          </a:p>
          <a:p>
            <a:pPr algn="ctr"/>
            <a:r>
              <a:rPr lang="nb-NO" sz="1400" dirty="0" smtClean="0"/>
              <a:t>Oppdatering </a:t>
            </a:r>
            <a:br>
              <a:rPr lang="nb-NO" sz="1400" dirty="0" smtClean="0"/>
            </a:br>
            <a:r>
              <a:rPr lang="nb-NO" sz="1400" dirty="0" smtClean="0"/>
              <a:t>adm. kostnader</a:t>
            </a:r>
            <a:endParaRPr lang="nb-NO" sz="1400" dirty="0"/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 l="25128" t="13710" r="23164" b="1226"/>
          <a:stretch>
            <a:fillRect/>
          </a:stretch>
        </p:blipFill>
        <p:spPr bwMode="auto">
          <a:xfrm>
            <a:off x="5952231" y="4781479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 l="67333" t="14154" r="2110" b="19551"/>
          <a:stretch>
            <a:fillRect/>
          </a:stretch>
        </p:blipFill>
        <p:spPr bwMode="auto">
          <a:xfrm>
            <a:off x="3689941" y="3449331"/>
            <a:ext cx="828000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28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2011</a:t>
            </a:r>
            <a:endParaRPr kumimoji="0" lang="nb-NO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www.sommerbutikken.com/media/catalog/product/cache/1/image/9df78eab33525d08d6e5fb8d27136e95/5/e/5erm_lmedovalm_lramme3x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692696"/>
            <a:ext cx="7236804" cy="549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9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15591" t="12360" r="56178" b="5741"/>
          <a:stretch>
            <a:fillRect/>
          </a:stretch>
        </p:blipFill>
        <p:spPr bwMode="auto">
          <a:xfrm>
            <a:off x="0" y="-135396"/>
            <a:ext cx="9144000" cy="99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3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Monica_Maeland_farge_trykk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4427"/>
            <a:ext cx="4644516" cy="6068030"/>
          </a:xfrm>
          <a:prstGeom prst="rect">
            <a:avLst/>
          </a:prstGeom>
        </p:spPr>
      </p:pic>
      <p:pic>
        <p:nvPicPr>
          <p:cNvPr id="4" name="Bilde 3" descr="Gjennomf++rt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220" y="4401108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7564" y="548680"/>
            <a:ext cx="824491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nb-NO" sz="4000" dirty="0" smtClean="0"/>
              <a:t>Forenkling for næringslivet er en del av: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- </a:t>
            </a:r>
            <a:r>
              <a:rPr lang="nb-NO" sz="2000" b="1" dirty="0" smtClean="0"/>
              <a:t>Konkurransekraft for norske arbeidsplasser </a:t>
            </a:r>
            <a:r>
              <a:rPr lang="nb-NO" sz="2000" dirty="0" smtClean="0"/>
              <a:t>(forenkling)</a:t>
            </a:r>
            <a:br>
              <a:rPr lang="nb-NO" sz="2000" dirty="0" smtClean="0"/>
            </a:br>
            <a:r>
              <a:rPr lang="nb-NO" sz="2000" dirty="0" smtClean="0"/>
              <a:t>- </a:t>
            </a:r>
            <a:r>
              <a:rPr lang="nb-NO" sz="2000" b="1" dirty="0" smtClean="0"/>
              <a:t>Enklere hverdag for folk flest </a:t>
            </a:r>
            <a:r>
              <a:rPr lang="nb-NO" sz="2000" dirty="0" smtClean="0"/>
              <a:t>(</a:t>
            </a:r>
            <a:r>
              <a:rPr lang="nb-NO" sz="2000" dirty="0" err="1" smtClean="0"/>
              <a:t>tidstyvprosjekt</a:t>
            </a:r>
            <a:r>
              <a:rPr lang="nb-NO" sz="2000" dirty="0" smtClean="0"/>
              <a:t>, enklere regelverk, digitalis. i </a:t>
            </a:r>
            <a:r>
              <a:rPr lang="nb-NO" sz="2000" dirty="0" err="1" smtClean="0"/>
              <a:t>forvaltn</a:t>
            </a:r>
            <a:r>
              <a:rPr lang="nb-NO" sz="2000" dirty="0" smtClean="0"/>
              <a:t>.) </a:t>
            </a:r>
            <a:br>
              <a:rPr lang="nb-NO" sz="2000" dirty="0" smtClean="0"/>
            </a:br>
            <a:r>
              <a:rPr lang="nb-NO" sz="2000" dirty="0" smtClean="0"/>
              <a:t>- </a:t>
            </a:r>
            <a:r>
              <a:rPr lang="nb-NO" sz="2000" b="1" dirty="0" smtClean="0"/>
              <a:t>Produktivitetskommisjonen</a:t>
            </a:r>
            <a:endParaRPr lang="nb-NO" sz="2000" b="1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791580" y="2060848"/>
          <a:ext cx="76311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og 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Forenklingsprosjektet er organisert i NFD med ansvar på tvers i forvaltningen: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Konkret, tidfestet og ambisiøst mål for forenkling: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i="1" dirty="0" smtClean="0"/>
              <a:t>   15 milliarder kroner i årlig besparelse før utløpet av 2017 sett i forhold til kostnadene 2011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Sterk politisk støtte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Bygge på eksisterende gode erfaringer og arbeidsform: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Fokus på fremdrift og resultater, ikke rapportering/utredning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Nært samarbeid/kommunikasjon med næringslivet og dets organisasjoner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endParaRPr lang="nb-NO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MAL">
  <a:themeElements>
    <a:clrScheme name="Egendefinert 2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F89B1C"/>
      </a:accent1>
      <a:accent2>
        <a:srgbClr val="A3AD76"/>
      </a:accent2>
      <a:accent3>
        <a:srgbClr val="340C04"/>
      </a:accent3>
      <a:accent4>
        <a:srgbClr val="E44029"/>
      </a:accent4>
      <a:accent5>
        <a:srgbClr val="224A3F"/>
      </a:accent5>
      <a:accent6>
        <a:srgbClr val="92B6C7"/>
      </a:accent6>
      <a:hlink>
        <a:srgbClr val="224A3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09FF5DF96636428C3EDD7523F6BDAD" ma:contentTypeVersion="6" ma:contentTypeDescription="Opprett et nytt dokument." ma:contentTypeScope="" ma:versionID="593c4172329c92acad344fdea5128f8e">
  <xsd:schema xmlns:xsd="http://www.w3.org/2001/XMLSchema" xmlns:xs="http://www.w3.org/2001/XMLSchema" xmlns:p="http://schemas.microsoft.com/office/2006/metadata/properties" xmlns:ns2="816eac45-36c5-4454-998a-f5a27a734e00" xmlns:ns4="4e46ae74-c2c7-40df-b185-0f5eab7bf88a" targetNamespace="http://schemas.microsoft.com/office/2006/metadata/properties" ma:root="true" ma:fieldsID="bafdd2cd72084186755fc94099cc5503" ns2:_="" ns4:_="">
    <xsd:import namespace="816eac45-36c5-4454-998a-f5a27a734e00"/>
    <xsd:import namespace="4e46ae74-c2c7-40df-b185-0f5eab7bf88a"/>
    <xsd:element name="properties">
      <xsd:complexType>
        <xsd:sequence>
          <xsd:element name="documentManagement">
            <xsd:complexType>
              <xsd:all>
                <xsd:element ref="ns2:Status"/>
                <xsd:element ref="ns2:Saksnr" minOccurs="0"/>
                <xsd:element ref="ns4:Tema"/>
                <xsd:element ref="ns2:Dokumenttype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eac45-36c5-4454-998a-f5a27a734e00" elementFormDefault="qualified">
    <xsd:import namespace="http://schemas.microsoft.com/office/2006/documentManagement/types"/>
    <xsd:import namespace="http://schemas.microsoft.com/office/infopath/2007/PartnerControls"/>
    <xsd:element name="Status" ma:index="8" ma:displayName="Status" ma:format="Dropdown" ma:indexed="true" ma:internalName="Status">
      <xsd:simpleType>
        <xsd:restriction base="dms:Choice">
          <xsd:enumeration value="Behandles i DepSak"/>
          <xsd:enumeration value="Ekspedert i DepSak"/>
          <xsd:enumeration value="Ferdig"/>
          <xsd:enumeration value="Utkast"/>
        </xsd:restriction>
      </xsd:simpleType>
    </xsd:element>
    <xsd:element name="Saksnr" ma:index="10" nillable="true" ma:displayName="Saksnr" ma:internalName="Saksnr">
      <xsd:simpleType>
        <xsd:restriction base="dms:Text">
          <xsd:maxLength value="9"/>
        </xsd:restriction>
      </xsd:simpleType>
    </xsd:element>
    <xsd:element name="Dokumenttype" ma:index="12" ma:displayName="Dokumenttype" ma:format="Dropdown" ma:internalName="Dokumenttype">
      <xsd:simpleType>
        <xsd:restriction base="dms:Choice">
          <xsd:enumeration value="Ambassaderapport"/>
          <xsd:enumeration value="Analyse"/>
          <xsd:enumeration value="Artikkel"/>
          <xsd:enumeration value="Avtale"/>
          <xsd:enumeration value="Brukerveiledning"/>
          <xsd:enumeration value="Dagsorden"/>
          <xsd:enumeration value="Delegasjonsdok."/>
          <xsd:enumeration value="Flak"/>
          <xsd:enumeration value="Flak - Spørretime"/>
          <xsd:enumeration value="Forskrift"/>
          <xsd:enumeration value="Inngående dokument"/>
          <xsd:enumeration value="Innkalling"/>
          <xsd:enumeration value="Innlegg"/>
          <xsd:enumeration value="Innspill"/>
          <xsd:enumeration value="Landnotat"/>
          <xsd:enumeration value="Mal"/>
          <xsd:enumeration value="Meld S"/>
          <xsd:enumeration value="Møtedokumentasjon"/>
          <xsd:enumeration value="Notat"/>
          <xsd:enumeration value="Policy"/>
          <xsd:enumeration value="Presentasjon"/>
          <xsd:enumeration value="Presseflak"/>
          <xsd:enumeration value="Pressemelding"/>
          <xsd:enumeration value="Program"/>
          <xsd:enumeration value="Prop L"/>
          <xsd:enumeration value="Prop S"/>
          <xsd:enumeration value="Proptekst"/>
          <xsd:enumeration value="Rapport"/>
          <xsd:enumeration value="Referat"/>
          <xsd:enumeration value="Retningslinjer"/>
          <xsd:enumeration value="Rutiner"/>
          <xsd:enumeration value="Spørsmål"/>
          <xsd:enumeration value="Stikkord"/>
          <xsd:enumeration value="Styringsdokument"/>
          <xsd:enumeration value="Svar"/>
          <xsd:enumeration value="Tabell"/>
          <xsd:enumeration value="Talepunkt"/>
          <xsd:enumeration value="Tekstinnspill"/>
          <xsd:enumeration value="Tertialrapport"/>
          <xsd:enumeration value="Tilbud"/>
          <xsd:enumeration value="Utgående dokumenter"/>
          <xsd:enumeration value="Utnevning"/>
          <xsd:enumeration value="Vedlegg"/>
          <xsd:enumeration value="Vedtekter"/>
          <xsd:enumeration value="Annet"/>
        </xsd:restriction>
      </xsd:simpleType>
    </xsd:element>
    <xsd:element name="_dlc_DocId" ma:index="13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4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6ae74-c2c7-40df-b185-0f5eab7bf88a" elementFormDefault="qualified">
    <xsd:import namespace="http://schemas.microsoft.com/office/2006/documentManagement/types"/>
    <xsd:import namespace="http://schemas.microsoft.com/office/infopath/2007/PartnerControls"/>
    <xsd:element name="Tema" ma:index="11" ma:displayName="Tema" ma:format="Dropdown" ma:internalName="Tema" ma:readOnly="false">
      <xsd:simpleType>
        <xsd:restriction base="dms:Choice">
          <xsd:enumeration value="Bakgrunn"/>
          <xsd:enumeration value="Enklereregler.no"/>
          <xsd:enumeration value="Kommunikasjon"/>
          <xsd:enumeration value="Leveranser"/>
          <xsd:enumeration value="Møter"/>
          <xsd:enumeration value="Plan- og rammeverk"/>
          <xsd:enumeration value="Rapporter"/>
          <xsd:enumeration value="Tiltak"/>
          <xsd:enumeration value="Annet"/>
          <xsd:enumeration value="Gammel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816eac45-36c5-4454-998a-f5a27a734e00">Utkast</Status>
    <Tema xmlns="4e46ae74-c2c7-40df-b185-0f5eab7bf88a">Bakgrunn</Tema>
    <Saksnr xmlns="816eac45-36c5-4454-998a-f5a27a734e00" xsi:nil="true"/>
    <Dokumenttype xmlns="816eac45-36c5-4454-998a-f5a27a734e00">Presentasjon</Dokumenttype>
    <_dlc_DocId xmlns="816eac45-36c5-4454-998a-f5a27a734e00">QZ4YND2NXRUZ-281-166</_dlc_DocId>
    <_dlc_DocIdUrl xmlns="816eac45-36c5-4454-998a-f5a27a734e00">
      <Url>http://nhd-sp.tjenester.u.dep.no/arbeidsomrader/forenkling/forenklingsmal/forenklingsprosjekt_2012/_layouts/DocIdRedir.aspx?ID=QZ4YND2NXRUZ-281-166</Url>
      <Description>QZ4YND2NXRUZ-281-166</Description>
    </_dlc_DocIdUrl>
  </documentManagement>
</p:properties>
</file>

<file path=customXml/itemProps1.xml><?xml version="1.0" encoding="utf-8"?>
<ds:datastoreItem xmlns:ds="http://schemas.openxmlformats.org/officeDocument/2006/customXml" ds:itemID="{AA157C8A-E8B7-4CD0-BEEA-43A71D2E1EF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6C7FEE3-E8D0-45CB-A71E-035721A1A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eac45-36c5-4454-998a-f5a27a734e00"/>
    <ds:schemaRef ds:uri="4e46ae74-c2c7-40df-b185-0f5eab7bf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F6C3C-D316-4125-9E18-8C4C3EE08B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8844356-9C3A-4257-95A5-B926E68BDD6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816eac45-36c5-4454-998a-f5a27a734e00"/>
    <ds:schemaRef ds:uri="4e46ae74-c2c7-40df-b185-0f5eab7bf88a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6074</TotalTime>
  <Words>1422</Words>
  <Application>Microsoft Office PowerPoint</Application>
  <PresentationFormat>Skjermfremvisning (4:3)</PresentationFormat>
  <Paragraphs>262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29</vt:i4>
      </vt:variant>
    </vt:vector>
  </HeadingPairs>
  <TitlesOfParts>
    <vt:vector size="31" baseType="lpstr">
      <vt:lpstr>DEPMAL</vt:lpstr>
      <vt:lpstr>Office-tema</vt:lpstr>
      <vt:lpstr>Status Regjeringens forenklingsarbeide for næringslivet </vt:lpstr>
      <vt:lpstr>1997−99</vt:lpstr>
      <vt:lpstr>2008</vt:lpstr>
      <vt:lpstr>Forenkling er krevende </vt:lpstr>
      <vt:lpstr>Lysbilde 5</vt:lpstr>
      <vt:lpstr>Lysbilde 6</vt:lpstr>
      <vt:lpstr>Lysbilde 7</vt:lpstr>
      <vt:lpstr>Forenkling for næringslivet er en del av: - Konkurransekraft for norske arbeidsplasser (forenkling) - Enklere hverdag for folk flest (tidstyvprosjekt, enklere regelverk, digitalis. i forvaltn.)  - Produktivitetskommisjonen</vt:lpstr>
      <vt:lpstr>Organisering og mål</vt:lpstr>
      <vt:lpstr>Hvorfor forenkling?</vt:lpstr>
      <vt:lpstr>Lysbilde 11</vt:lpstr>
      <vt:lpstr>Vi skal identifisere og løfte gode forslag for rask gjennomføring </vt:lpstr>
      <vt:lpstr>Vårt arbeid skal føre til handling, ikke rapporter</vt:lpstr>
      <vt:lpstr>54 mrd. kroner i administrative kostnader for næringslivet i 2006 og 2009 tilsvarer 60 mrd. i 2011</vt:lpstr>
      <vt:lpstr>Forenklingsarbeidets mål er at..</vt:lpstr>
      <vt:lpstr>Lysbilde 16</vt:lpstr>
      <vt:lpstr>Vi står oss sammenlignet med andre land, men har mye å gå på!</vt:lpstr>
      <vt:lpstr>Forenklingsstatistikk fra 2011 til nå</vt:lpstr>
      <vt:lpstr>Forenklingsarbeidets mål er at..</vt:lpstr>
      <vt:lpstr>Forenklingsarbeidets mål er at..</vt:lpstr>
      <vt:lpstr>Forenklingsarbeidets mål er at..</vt:lpstr>
      <vt:lpstr>Forenklingsarbeidets mål er at..</vt:lpstr>
      <vt:lpstr>Forenklingsarbeidets mål er at..</vt:lpstr>
      <vt:lpstr>Forenklingsarbeidets mål er at..</vt:lpstr>
      <vt:lpstr>Forenklingsarbeidets mål er at..</vt:lpstr>
      <vt:lpstr>Vi er godt i gang, men krevende beslutninger og mye arbeid gjenstår</vt:lpstr>
      <vt:lpstr>Forenklingstiltak – hovedpunkter fremover</vt:lpstr>
      <vt:lpstr>Lysbilde 28</vt:lpstr>
      <vt:lpstr>Status Regjeringens forenklingsarbeide for næringslivet </vt:lpstr>
    </vt:vector>
  </TitlesOfParts>
  <Company>Departementenes servicesenter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Tyri Hustad Stugu</dc:creator>
  <cp:lastModifiedBy>Tor Hugo Hauge</cp:lastModifiedBy>
  <cp:revision>865</cp:revision>
  <dcterms:created xsi:type="dcterms:W3CDTF">2010-11-05T13:35:06Z</dcterms:created>
  <dcterms:modified xsi:type="dcterms:W3CDTF">2014-09-01T15:23:57Z</dcterms:modified>
  <cp:contentStatus>Kladd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0x0101002E09FF5DF96636428C3EDD7523F6BDAD</vt:lpwstr>
  </property>
  <property fmtid="{D5CDD505-2E9C-101B-9397-08002B2CF9AE}" pid="3" name="Order">
    <vt:r8>2500</vt:r8>
  </property>
  <property fmtid="{D5CDD505-2E9C-101B-9397-08002B2CF9AE}" pid="4" name="Årstall">
    <vt:lpwstr/>
  </property>
  <property fmtid="{D5CDD505-2E9C-101B-9397-08002B2CF9AE}" pid="5" name="_CopySource">
    <vt:lpwstr>http://nhd-sp.tjenester.u.dep.no/arbeidsomrader/forenkling/forenklingsmal/Delte dokumenter/20120806_Forenklingsprosjekt status og veien videre_v0.1.pptx</vt:lpwstr>
  </property>
  <property fmtid="{D5CDD505-2E9C-101B-9397-08002B2CF9AE}" pid="6" name="xd_ProgID">
    <vt:lpwstr/>
  </property>
  <property fmtid="{D5CDD505-2E9C-101B-9397-08002B2CF9AE}" pid="7" name="Måned">
    <vt:lpwstr/>
  </property>
  <property fmtid="{D5CDD505-2E9C-101B-9397-08002B2CF9AE}" pid="8" name="_SourceUrl">
    <vt:lpwstr/>
  </property>
  <property fmtid="{D5CDD505-2E9C-101B-9397-08002B2CF9AE}" pid="9" name="TemplateUrl">
    <vt:lpwstr/>
  </property>
  <property fmtid="{D5CDD505-2E9C-101B-9397-08002B2CF9AE}" pid="10" name="_dlc_DocIdItemGuid">
    <vt:lpwstr>c70a5664-5e54-4d35-ae20-a1807c84f429</vt:lpwstr>
  </property>
</Properties>
</file>